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1"/>
  </p:notesMasterIdLst>
  <p:sldIdLst>
    <p:sldId id="256" r:id="rId5"/>
    <p:sldId id="290" r:id="rId6"/>
    <p:sldId id="259" r:id="rId7"/>
    <p:sldId id="269" r:id="rId8"/>
    <p:sldId id="262" r:id="rId9"/>
    <p:sldId id="300" r:id="rId10"/>
    <p:sldId id="301" r:id="rId11"/>
    <p:sldId id="285" r:id="rId12"/>
    <p:sldId id="260" r:id="rId13"/>
    <p:sldId id="299" r:id="rId14"/>
    <p:sldId id="261" r:id="rId15"/>
    <p:sldId id="298" r:id="rId16"/>
    <p:sldId id="272" r:id="rId17"/>
    <p:sldId id="273" r:id="rId18"/>
    <p:sldId id="265" r:id="rId19"/>
    <p:sldId id="263" r:id="rId20"/>
    <p:sldId id="293" r:id="rId21"/>
    <p:sldId id="286" r:id="rId22"/>
    <p:sldId id="292" r:id="rId23"/>
    <p:sldId id="289" r:id="rId24"/>
    <p:sldId id="288" r:id="rId25"/>
    <p:sldId id="274" r:id="rId26"/>
    <p:sldId id="287" r:id="rId27"/>
    <p:sldId id="294" r:id="rId28"/>
    <p:sldId id="279" r:id="rId29"/>
    <p:sldId id="296" r:id="rId30"/>
    <p:sldId id="280" r:id="rId31"/>
    <p:sldId id="297" r:id="rId32"/>
    <p:sldId id="281" r:id="rId33"/>
    <p:sldId id="282" r:id="rId34"/>
    <p:sldId id="283" r:id="rId35"/>
    <p:sldId id="284" r:id="rId36"/>
    <p:sldId id="295" r:id="rId37"/>
    <p:sldId id="275" r:id="rId38"/>
    <p:sldId id="276" r:id="rId39"/>
    <p:sldId id="277" r:id="rId40"/>
  </p:sldIdLst>
  <p:sldSz cx="12192000" cy="6858000"/>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dgm:spPr/>
      <dgm:t>
        <a:bodyPr/>
        <a:lstStyle/>
        <a:p>
          <a:r>
            <a:rPr lang="en-US"/>
            <a:t>Freedom from </a:t>
          </a:r>
          <a:r>
            <a:rPr lang="en-US" i="1"/>
            <a:t>Want</a:t>
          </a:r>
          <a:r>
            <a:rPr lang="en-US" i="0"/>
            <a:t>: </a:t>
          </a:r>
        </a:p>
        <a:p>
          <a:r>
            <a:rPr lang="en-US" i="0"/>
            <a:t>Survival</a:t>
          </a:r>
          <a:endParaRPr lang="en-US"/>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5">
            <a:lumMod val="60000"/>
            <a:lumOff val="40000"/>
          </a:schemeClr>
        </a:solidFill>
      </dgm:spPr>
      <dgm:t>
        <a:bodyPr/>
        <a:lstStyle/>
        <a:p>
          <a:r>
            <a:rPr lang="en-US" sz="1000" b="1"/>
            <a:t>Freedom from </a:t>
          </a:r>
          <a:r>
            <a:rPr lang="en-US" sz="1000" b="1" i="1"/>
            <a:t>Want</a:t>
          </a:r>
          <a:r>
            <a:rPr lang="en-US" sz="1000" b="1" i="0"/>
            <a:t>: </a:t>
          </a:r>
        </a:p>
        <a:p>
          <a:r>
            <a:rPr lang="en-US" sz="1000" b="1" i="0"/>
            <a:t>Survival</a:t>
          </a:r>
          <a:endParaRPr lang="en-US" sz="10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5">
            <a:lumMod val="60000"/>
            <a:lumOff val="40000"/>
          </a:schemeClr>
        </a:solidFill>
      </dgm:spPr>
      <dgm:t>
        <a:bodyPr/>
        <a:lstStyle/>
        <a:p>
          <a:r>
            <a:rPr lang="en-US" sz="1000" b="1"/>
            <a:t>Freedom from </a:t>
          </a:r>
          <a:r>
            <a:rPr lang="en-US" sz="1000" b="1" i="1"/>
            <a:t>Want</a:t>
          </a:r>
          <a:r>
            <a:rPr lang="en-US" sz="1000" b="1" i="0"/>
            <a:t>: </a:t>
          </a:r>
        </a:p>
        <a:p>
          <a:r>
            <a:rPr lang="en-US" sz="1000" b="1" i="0"/>
            <a:t>Survival</a:t>
          </a:r>
          <a:endParaRPr lang="en-US" sz="10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custT="1"/>
      <dgm:spPr>
        <a:solidFill>
          <a:schemeClr val="accent5">
            <a:lumMod val="60000"/>
            <a:lumOff val="40000"/>
          </a:schemeClr>
        </a:solidFill>
      </dgm:spPr>
      <dgm:t>
        <a:bodyPr/>
        <a:lstStyle/>
        <a:p>
          <a:r>
            <a:rPr lang="en-US" sz="1000" b="1"/>
            <a:t>Freedom from </a:t>
          </a:r>
          <a:r>
            <a:rPr lang="en-US" sz="1000" b="1" i="1"/>
            <a:t>Fear</a:t>
          </a:r>
          <a:r>
            <a:rPr lang="en-US" sz="1000" b="1" i="0"/>
            <a:t>: </a:t>
          </a:r>
        </a:p>
        <a:p>
          <a:r>
            <a:rPr lang="en-US" sz="1000" b="1" i="0"/>
            <a:t>Feeling Safe &amp; Secure</a:t>
          </a:r>
          <a:endParaRPr lang="en-US" sz="1000" b="1"/>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1"/>
        </a:solidFill>
      </dgm:spPr>
      <dgm:t>
        <a:bodyPr/>
        <a:lstStyle/>
        <a:p>
          <a:r>
            <a:rPr lang="en-US" sz="700" b="1"/>
            <a:t>Freedom from </a:t>
          </a:r>
          <a:r>
            <a:rPr lang="en-US" sz="700" b="1" i="1"/>
            <a:t>Want</a:t>
          </a:r>
          <a:r>
            <a:rPr lang="en-US" sz="700" b="1" i="0"/>
            <a:t>: </a:t>
          </a:r>
        </a:p>
        <a:p>
          <a:r>
            <a:rPr lang="en-US" sz="700" b="1" i="0"/>
            <a:t>Survival</a:t>
          </a:r>
          <a:endParaRPr lang="en-US" sz="7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1"/>
        </a:solidFill>
      </dgm:spPr>
      <dgm:t>
        <a:bodyPr/>
        <a:lstStyle/>
        <a:p>
          <a:r>
            <a:rPr lang="en-US" sz="700" b="1"/>
            <a:t>Freedom from </a:t>
          </a:r>
          <a:r>
            <a:rPr lang="en-US" sz="700" b="1" i="1"/>
            <a:t>Want</a:t>
          </a:r>
          <a:r>
            <a:rPr lang="en-US" sz="700" b="1" i="0"/>
            <a:t>: </a:t>
          </a:r>
        </a:p>
        <a:p>
          <a:r>
            <a:rPr lang="en-US" sz="700" b="1" i="0"/>
            <a:t>Survival</a:t>
          </a:r>
          <a:endParaRPr lang="en-US" sz="7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a:solidFill>
          <a:schemeClr val="accent5">
            <a:lumMod val="60000"/>
            <a:lumOff val="40000"/>
          </a:schemeClr>
        </a:solidFill>
      </dgm:spPr>
      <dgm:t>
        <a:bodyPr/>
        <a:lstStyle/>
        <a:p>
          <a:r>
            <a:rPr lang="en-US" b="1"/>
            <a:t>Freedom to </a:t>
          </a:r>
          <a:r>
            <a:rPr lang="en-US" b="1" i="1"/>
            <a:t>Grow</a:t>
          </a:r>
          <a:r>
            <a:rPr lang="en-US" b="1"/>
            <a:t>: </a:t>
          </a:r>
          <a:r>
            <a:rPr lang="en-US" b="1"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1"/>
        </a:solidFill>
      </dgm:spPr>
      <dgm:t>
        <a:bodyPr/>
        <a:lstStyle/>
        <a:p>
          <a:r>
            <a:rPr lang="en-US" sz="700" b="1"/>
            <a:t>Freedom from </a:t>
          </a:r>
          <a:r>
            <a:rPr lang="en-US" sz="700" b="1" i="1"/>
            <a:t>Want</a:t>
          </a:r>
          <a:r>
            <a:rPr lang="en-US" sz="700" b="1" i="0"/>
            <a:t>: </a:t>
          </a:r>
        </a:p>
        <a:p>
          <a:r>
            <a:rPr lang="en-US" sz="700" b="1" i="0"/>
            <a:t>Survival</a:t>
          </a:r>
          <a:endParaRPr lang="en-US" sz="7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a:solidFill>
          <a:schemeClr val="accent5">
            <a:lumMod val="60000"/>
            <a:lumOff val="40000"/>
          </a:schemeClr>
        </a:solidFill>
      </dgm:spPr>
      <dgm:t>
        <a:bodyPr/>
        <a:lstStyle/>
        <a:p>
          <a:r>
            <a:rPr lang="en-US" b="1"/>
            <a:t>Freedom to </a:t>
          </a:r>
          <a:r>
            <a:rPr lang="en-US" b="1" i="1"/>
            <a:t>Grow</a:t>
          </a:r>
          <a:r>
            <a:rPr lang="en-US" b="1"/>
            <a:t>: </a:t>
          </a:r>
          <a:r>
            <a:rPr lang="en-US" b="1"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22106A-D68F-466C-BBFA-50BEC3BBB35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F5EB3CA-97A7-4A04-9B31-D5D3B6B93201}">
      <dgm:prSet phldrT="[Text]" custT="1"/>
      <dgm:spPr/>
      <dgm:t>
        <a:bodyPr/>
        <a:lstStyle/>
        <a:p>
          <a:r>
            <a:rPr lang="en-US" sz="2000"/>
            <a:t>What It Can Do</a:t>
          </a:r>
        </a:p>
      </dgm:t>
    </dgm:pt>
    <dgm:pt modelId="{CBD02D28-EA63-46EE-89D5-573C0E15867A}" type="parTrans" cxnId="{F5309D61-A8DE-4847-BE9E-1E6708DFAE46}">
      <dgm:prSet/>
      <dgm:spPr/>
      <dgm:t>
        <a:bodyPr/>
        <a:lstStyle/>
        <a:p>
          <a:endParaRPr lang="en-US"/>
        </a:p>
      </dgm:t>
    </dgm:pt>
    <dgm:pt modelId="{466EBE08-E5EA-4411-BCE6-546B5DD7DCF9}" type="sibTrans" cxnId="{F5309D61-A8DE-4847-BE9E-1E6708DFAE46}">
      <dgm:prSet/>
      <dgm:spPr/>
      <dgm:t>
        <a:bodyPr/>
        <a:lstStyle/>
        <a:p>
          <a:endParaRPr lang="en-US"/>
        </a:p>
      </dgm:t>
    </dgm:pt>
    <dgm:pt modelId="{C3CE91FE-3948-4BDD-85BA-30394E62097F}">
      <dgm:prSet phldrT="[Text]" custT="1"/>
      <dgm:spPr/>
      <dgm:t>
        <a:bodyPr/>
        <a:lstStyle/>
        <a:p>
          <a:r>
            <a:rPr lang="en-US" sz="1600"/>
            <a:t>Wipe out credit card debt and other unsecured debt</a:t>
          </a:r>
        </a:p>
      </dgm:t>
    </dgm:pt>
    <dgm:pt modelId="{52600724-B06E-4FC2-A309-B7F17D31E4C6}" type="parTrans" cxnId="{83FFD9B7-B1F5-4C86-BD54-9D005B07E6C4}">
      <dgm:prSet/>
      <dgm:spPr/>
      <dgm:t>
        <a:bodyPr/>
        <a:lstStyle/>
        <a:p>
          <a:endParaRPr lang="en-US"/>
        </a:p>
      </dgm:t>
    </dgm:pt>
    <dgm:pt modelId="{2AA4A4C9-ABE2-405F-A644-CCE3845FBE08}" type="sibTrans" cxnId="{83FFD9B7-B1F5-4C86-BD54-9D005B07E6C4}">
      <dgm:prSet/>
      <dgm:spPr/>
      <dgm:t>
        <a:bodyPr/>
        <a:lstStyle/>
        <a:p>
          <a:endParaRPr lang="en-US"/>
        </a:p>
      </dgm:t>
    </dgm:pt>
    <dgm:pt modelId="{6D78218B-DE4A-471C-B53C-190A05050AFF}">
      <dgm:prSet phldrT="[Text]" custT="1"/>
      <dgm:spPr/>
      <dgm:t>
        <a:bodyPr/>
        <a:lstStyle/>
        <a:p>
          <a:r>
            <a:rPr lang="en-US" sz="1600"/>
            <a:t>Stop creditor harassment and collection activities</a:t>
          </a:r>
        </a:p>
      </dgm:t>
    </dgm:pt>
    <dgm:pt modelId="{D5DD0093-DC15-409E-BB1A-34BE68EEA35C}" type="parTrans" cxnId="{18731A7F-2F6C-4E84-8E6D-9215C1B97BCB}">
      <dgm:prSet/>
      <dgm:spPr/>
      <dgm:t>
        <a:bodyPr/>
        <a:lstStyle/>
        <a:p>
          <a:endParaRPr lang="en-US"/>
        </a:p>
      </dgm:t>
    </dgm:pt>
    <dgm:pt modelId="{296DE29D-0FE5-4016-9FAA-1AD64E171116}" type="sibTrans" cxnId="{18731A7F-2F6C-4E84-8E6D-9215C1B97BCB}">
      <dgm:prSet/>
      <dgm:spPr/>
      <dgm:t>
        <a:bodyPr/>
        <a:lstStyle/>
        <a:p>
          <a:endParaRPr lang="en-US"/>
        </a:p>
      </dgm:t>
    </dgm:pt>
    <dgm:pt modelId="{F1ECDD1F-3CBA-408D-B763-2D8F10315DAE}">
      <dgm:prSet phldrT="[Text]" custT="1"/>
      <dgm:spPr/>
      <dgm:t>
        <a:bodyPr/>
        <a:lstStyle/>
        <a:p>
          <a:r>
            <a:rPr lang="en-US" sz="2000"/>
            <a:t>And What It Does </a:t>
          </a:r>
          <a:r>
            <a:rPr lang="en-US" sz="2000">
              <a:solidFill>
                <a:schemeClr val="accent5"/>
              </a:solidFill>
            </a:rPr>
            <a:t>Not </a:t>
          </a:r>
          <a:r>
            <a:rPr lang="en-US" sz="2000"/>
            <a:t>Do…</a:t>
          </a:r>
        </a:p>
      </dgm:t>
    </dgm:pt>
    <dgm:pt modelId="{606642A1-0CE0-48DE-9172-CD2ABFF21CD3}" type="parTrans" cxnId="{895AB796-8D2D-446C-B439-751677B2A3E5}">
      <dgm:prSet/>
      <dgm:spPr/>
      <dgm:t>
        <a:bodyPr/>
        <a:lstStyle/>
        <a:p>
          <a:endParaRPr lang="en-US"/>
        </a:p>
      </dgm:t>
    </dgm:pt>
    <dgm:pt modelId="{7BF0ECC1-B798-4E7E-A1A2-92E1DB7B2333}" type="sibTrans" cxnId="{895AB796-8D2D-446C-B439-751677B2A3E5}">
      <dgm:prSet/>
      <dgm:spPr/>
      <dgm:t>
        <a:bodyPr/>
        <a:lstStyle/>
        <a:p>
          <a:endParaRPr lang="en-US"/>
        </a:p>
      </dgm:t>
    </dgm:pt>
    <dgm:pt modelId="{697FAF66-3D0A-4B38-B285-5F158760FD43}">
      <dgm:prSet phldrT="[Text]" custT="1"/>
      <dgm:spPr/>
      <dgm:t>
        <a:bodyPr/>
        <a:lstStyle/>
        <a:p>
          <a:r>
            <a:rPr lang="en-US" sz="1600"/>
            <a:t>Prevent a secured creditor from repossessing property </a:t>
          </a:r>
        </a:p>
      </dgm:t>
    </dgm:pt>
    <dgm:pt modelId="{0892980B-1921-4865-827E-288D9D4B9BB0}" type="parTrans" cxnId="{32D75BD3-B171-47D9-A6F4-A1110C6832DA}">
      <dgm:prSet/>
      <dgm:spPr/>
      <dgm:t>
        <a:bodyPr/>
        <a:lstStyle/>
        <a:p>
          <a:endParaRPr lang="en-US"/>
        </a:p>
      </dgm:t>
    </dgm:pt>
    <dgm:pt modelId="{A1A159B3-E06D-4207-A78C-A552D344C616}" type="sibTrans" cxnId="{32D75BD3-B171-47D9-A6F4-A1110C6832DA}">
      <dgm:prSet/>
      <dgm:spPr/>
      <dgm:t>
        <a:bodyPr/>
        <a:lstStyle/>
        <a:p>
          <a:endParaRPr lang="en-US"/>
        </a:p>
      </dgm:t>
    </dgm:pt>
    <dgm:pt modelId="{A7970B35-28AB-463F-AA6D-FAE023798D8C}">
      <dgm:prSet phldrT="[Text]" custT="1"/>
      <dgm:spPr/>
      <dgm:t>
        <a:bodyPr/>
        <a:lstStyle/>
        <a:p>
          <a:r>
            <a:rPr lang="en-US" sz="1600"/>
            <a:t>Eliminate child support and alimony obligations</a:t>
          </a:r>
        </a:p>
      </dgm:t>
    </dgm:pt>
    <dgm:pt modelId="{7444E0C4-F25F-4A9A-A4CF-D38FA7254804}" type="parTrans" cxnId="{6DD24197-53E7-4986-89CF-0045167DD3AA}">
      <dgm:prSet/>
      <dgm:spPr/>
      <dgm:t>
        <a:bodyPr/>
        <a:lstStyle/>
        <a:p>
          <a:endParaRPr lang="en-US"/>
        </a:p>
      </dgm:t>
    </dgm:pt>
    <dgm:pt modelId="{DAD68457-812A-489C-908B-FF803EB515CF}" type="sibTrans" cxnId="{6DD24197-53E7-4986-89CF-0045167DD3AA}">
      <dgm:prSet/>
      <dgm:spPr/>
      <dgm:t>
        <a:bodyPr/>
        <a:lstStyle/>
        <a:p>
          <a:endParaRPr lang="en-US"/>
        </a:p>
      </dgm:t>
    </dgm:pt>
    <dgm:pt modelId="{0BDBD31D-3505-495D-A9D3-270E36F05813}">
      <dgm:prSet phldrT="[Text]" custT="1"/>
      <dgm:spPr/>
      <dgm:t>
        <a:bodyPr/>
        <a:lstStyle/>
        <a:p>
          <a:r>
            <a:rPr lang="en-US" sz="1600"/>
            <a:t>Eliminate certain kinds of liens</a:t>
          </a:r>
        </a:p>
      </dgm:t>
    </dgm:pt>
    <dgm:pt modelId="{C7CA4BF7-0209-4898-B36F-2D3599654988}" type="parTrans" cxnId="{85D24EE3-2540-49CE-93EF-0D604E9E99AD}">
      <dgm:prSet/>
      <dgm:spPr/>
      <dgm:t>
        <a:bodyPr/>
        <a:lstStyle/>
        <a:p>
          <a:endParaRPr lang="en-US"/>
        </a:p>
      </dgm:t>
    </dgm:pt>
    <dgm:pt modelId="{242DA24E-9753-4ADC-9208-6DCBE4CB2AF3}" type="sibTrans" cxnId="{85D24EE3-2540-49CE-93EF-0D604E9E99AD}">
      <dgm:prSet/>
      <dgm:spPr/>
      <dgm:t>
        <a:bodyPr/>
        <a:lstStyle/>
        <a:p>
          <a:endParaRPr lang="en-US"/>
        </a:p>
      </dgm:t>
    </dgm:pt>
    <dgm:pt modelId="{89DD9C2A-FFF7-4953-822E-84688E861325}">
      <dgm:prSet phldrT="[Text]" custT="1"/>
      <dgm:spPr/>
      <dgm:t>
        <a:bodyPr/>
        <a:lstStyle/>
        <a:p>
          <a:r>
            <a:rPr lang="en-US" sz="1600"/>
            <a:t>Wipe out student loans, except in very limited circumstances</a:t>
          </a:r>
        </a:p>
      </dgm:t>
    </dgm:pt>
    <dgm:pt modelId="{A686AFDF-EC67-4247-AE6D-7708F1AEFDDA}" type="parTrans" cxnId="{C833D0F5-98D9-43C1-B8F9-50031E6E0D30}">
      <dgm:prSet/>
      <dgm:spPr/>
      <dgm:t>
        <a:bodyPr/>
        <a:lstStyle/>
        <a:p>
          <a:endParaRPr lang="en-US"/>
        </a:p>
      </dgm:t>
    </dgm:pt>
    <dgm:pt modelId="{287140BB-7441-427E-A99C-C4F5794AD97B}" type="sibTrans" cxnId="{C833D0F5-98D9-43C1-B8F9-50031E6E0D30}">
      <dgm:prSet/>
      <dgm:spPr/>
      <dgm:t>
        <a:bodyPr/>
        <a:lstStyle/>
        <a:p>
          <a:endParaRPr lang="en-US"/>
        </a:p>
      </dgm:t>
    </dgm:pt>
    <dgm:pt modelId="{6B141D50-EF3E-492F-AAEF-25D238DD8258}">
      <dgm:prSet phldrT="[Text]" custT="1"/>
      <dgm:spPr/>
      <dgm:t>
        <a:bodyPr/>
        <a:lstStyle/>
        <a:p>
          <a:r>
            <a:rPr lang="en-US" sz="1600"/>
            <a:t>Eliminate most tax debts</a:t>
          </a:r>
        </a:p>
      </dgm:t>
    </dgm:pt>
    <dgm:pt modelId="{B6BB116F-CF2F-40FF-9479-37D91CAF774D}" type="parTrans" cxnId="{AF20DBED-3EAE-48CA-9483-31574E6476B9}">
      <dgm:prSet/>
      <dgm:spPr/>
      <dgm:t>
        <a:bodyPr/>
        <a:lstStyle/>
        <a:p>
          <a:endParaRPr lang="en-US"/>
        </a:p>
      </dgm:t>
    </dgm:pt>
    <dgm:pt modelId="{6769DA78-5EB6-42DB-AA4E-4751D5610DA2}" type="sibTrans" cxnId="{AF20DBED-3EAE-48CA-9483-31574E6476B9}">
      <dgm:prSet/>
      <dgm:spPr/>
      <dgm:t>
        <a:bodyPr/>
        <a:lstStyle/>
        <a:p>
          <a:endParaRPr lang="en-US"/>
        </a:p>
      </dgm:t>
    </dgm:pt>
    <dgm:pt modelId="{3B868214-3008-4473-A7B8-5920CB219CB4}">
      <dgm:prSet phldrT="[Text]"/>
      <dgm:spPr/>
      <dgm:t>
        <a:bodyPr/>
        <a:lstStyle/>
        <a:p>
          <a:endParaRPr lang="en-US" sz="1500"/>
        </a:p>
      </dgm:t>
    </dgm:pt>
    <dgm:pt modelId="{9AF44E88-8D39-4384-87C6-4FF5BCCD574C}" type="parTrans" cxnId="{0B1D6D9D-6996-47EE-912C-8AAF977D6A54}">
      <dgm:prSet/>
      <dgm:spPr/>
      <dgm:t>
        <a:bodyPr/>
        <a:lstStyle/>
        <a:p>
          <a:endParaRPr lang="en-US"/>
        </a:p>
      </dgm:t>
    </dgm:pt>
    <dgm:pt modelId="{CC0C8CAB-B638-4F03-804C-D11FB0DFDF9F}" type="sibTrans" cxnId="{0B1D6D9D-6996-47EE-912C-8AAF977D6A54}">
      <dgm:prSet/>
      <dgm:spPr/>
      <dgm:t>
        <a:bodyPr/>
        <a:lstStyle/>
        <a:p>
          <a:endParaRPr lang="en-US"/>
        </a:p>
      </dgm:t>
    </dgm:pt>
    <dgm:pt modelId="{A812CD96-D990-46D4-8FFC-538ABBCB1259}">
      <dgm:prSet phldrT="[Text]" custT="1"/>
      <dgm:spPr/>
      <dgm:t>
        <a:bodyPr/>
        <a:lstStyle/>
        <a:p>
          <a:r>
            <a:rPr lang="en-US" sz="1600"/>
            <a:t>Remove fines and penalties imposed for violating the law, such as traffic tickets and criminal restitution</a:t>
          </a:r>
        </a:p>
      </dgm:t>
    </dgm:pt>
    <dgm:pt modelId="{AB199496-B0EF-4133-8BAF-F7285BC8EFD5}" type="parTrans" cxnId="{FE1D33D8-C38C-4AFD-968F-BE13EFD16563}">
      <dgm:prSet/>
      <dgm:spPr/>
      <dgm:t>
        <a:bodyPr/>
        <a:lstStyle/>
        <a:p>
          <a:endParaRPr lang="en-US"/>
        </a:p>
      </dgm:t>
    </dgm:pt>
    <dgm:pt modelId="{2B3B5C3F-7383-4C89-8BD2-8DAAB4D760CB}" type="sibTrans" cxnId="{FE1D33D8-C38C-4AFD-968F-BE13EFD16563}">
      <dgm:prSet/>
      <dgm:spPr/>
      <dgm:t>
        <a:bodyPr/>
        <a:lstStyle/>
        <a:p>
          <a:endParaRPr lang="en-US"/>
        </a:p>
      </dgm:t>
    </dgm:pt>
    <dgm:pt modelId="{7E7CE8BB-F348-446C-B5C3-9116FE35A5BB}">
      <dgm:prSet phldrT="[Text]" custT="1"/>
      <dgm:spPr/>
      <dgm:t>
        <a:bodyPr/>
        <a:lstStyle/>
        <a:p>
          <a:r>
            <a:rPr lang="en-US" sz="1600"/>
            <a:t>Eliminate debts for personal injury or death caused by your intoxicated driving</a:t>
          </a:r>
        </a:p>
      </dgm:t>
    </dgm:pt>
    <dgm:pt modelId="{FD668CBD-21F3-4F38-823C-221685BEC954}" type="parTrans" cxnId="{69C5EF97-B979-4143-9469-AEA07FC46647}">
      <dgm:prSet/>
      <dgm:spPr/>
      <dgm:t>
        <a:bodyPr/>
        <a:lstStyle/>
        <a:p>
          <a:endParaRPr lang="en-US"/>
        </a:p>
      </dgm:t>
    </dgm:pt>
    <dgm:pt modelId="{C2819F18-F8F1-47EE-927F-D52941D98EEC}" type="sibTrans" cxnId="{69C5EF97-B979-4143-9469-AEA07FC46647}">
      <dgm:prSet/>
      <dgm:spPr/>
      <dgm:t>
        <a:bodyPr/>
        <a:lstStyle/>
        <a:p>
          <a:endParaRPr lang="en-US"/>
        </a:p>
      </dgm:t>
    </dgm:pt>
    <dgm:pt modelId="{9F78139E-EAF1-4C17-9D28-29C2BF55A673}">
      <dgm:prSet phldrT="[Text]" custT="1"/>
      <dgm:spPr/>
      <dgm:t>
        <a:bodyPr/>
        <a:lstStyle/>
        <a:p>
          <a:r>
            <a:rPr lang="en-US" sz="1600"/>
            <a:t>Such as if the creditor is about to repossess your car or foreclose your mortgage</a:t>
          </a:r>
        </a:p>
      </dgm:t>
    </dgm:pt>
    <dgm:pt modelId="{35B84CDC-13B4-4B91-97BB-67AD06647C93}" type="parTrans" cxnId="{A02B5B9D-13EF-4C24-B436-34F0AD05FF1A}">
      <dgm:prSet/>
      <dgm:spPr/>
      <dgm:t>
        <a:bodyPr/>
        <a:lstStyle/>
        <a:p>
          <a:endParaRPr lang="en-US"/>
        </a:p>
      </dgm:t>
    </dgm:pt>
    <dgm:pt modelId="{AD4149CB-5D0B-4559-AB55-9318AEE936FE}" type="sibTrans" cxnId="{A02B5B9D-13EF-4C24-B436-34F0AD05FF1A}">
      <dgm:prSet/>
      <dgm:spPr/>
      <dgm:t>
        <a:bodyPr/>
        <a:lstStyle/>
        <a:p>
          <a:endParaRPr lang="en-US"/>
        </a:p>
      </dgm:t>
    </dgm:pt>
    <dgm:pt modelId="{78C9C6DC-CD79-4B05-85B4-B5C1658E9607}" type="pres">
      <dgm:prSet presAssocID="{6422106A-D68F-466C-BBFA-50BEC3BBB35D}" presName="Name0" presStyleCnt="0">
        <dgm:presLayoutVars>
          <dgm:dir/>
          <dgm:resizeHandles val="exact"/>
        </dgm:presLayoutVars>
      </dgm:prSet>
      <dgm:spPr/>
    </dgm:pt>
    <dgm:pt modelId="{7A970173-6173-4B67-B65F-694843A6E2D6}" type="pres">
      <dgm:prSet presAssocID="{4F5EB3CA-97A7-4A04-9B31-D5D3B6B93201}" presName="node" presStyleLbl="node1" presStyleIdx="0" presStyleCnt="2">
        <dgm:presLayoutVars>
          <dgm:bulletEnabled val="1"/>
        </dgm:presLayoutVars>
      </dgm:prSet>
      <dgm:spPr/>
    </dgm:pt>
    <dgm:pt modelId="{AC29E3AE-7E7D-4CE9-AA0E-A3598A5012D4}" type="pres">
      <dgm:prSet presAssocID="{466EBE08-E5EA-4411-BCE6-546B5DD7DCF9}" presName="sibTrans" presStyleCnt="0"/>
      <dgm:spPr/>
    </dgm:pt>
    <dgm:pt modelId="{BF56FE1A-9DB3-4E11-BCF7-FB7E10B5281D}" type="pres">
      <dgm:prSet presAssocID="{F1ECDD1F-3CBA-408D-B763-2D8F10315DAE}" presName="node" presStyleLbl="node1" presStyleIdx="1" presStyleCnt="2">
        <dgm:presLayoutVars>
          <dgm:bulletEnabled val="1"/>
        </dgm:presLayoutVars>
      </dgm:prSet>
      <dgm:spPr/>
    </dgm:pt>
  </dgm:ptLst>
  <dgm:cxnLst>
    <dgm:cxn modelId="{7FF9C107-A482-4E4A-AE1F-DEEC7C461243}" type="presOf" srcId="{0BDBD31D-3505-495D-A9D3-270E36F05813}" destId="{7A970173-6173-4B67-B65F-694843A6E2D6}" srcOrd="0" destOrd="4" presId="urn:microsoft.com/office/officeart/2005/8/layout/hList6"/>
    <dgm:cxn modelId="{9A87F721-20A8-47DD-BED5-79B9CCB2F8A8}" type="presOf" srcId="{F1ECDD1F-3CBA-408D-B763-2D8F10315DAE}" destId="{BF56FE1A-9DB3-4E11-BCF7-FB7E10B5281D}" srcOrd="0" destOrd="0" presId="urn:microsoft.com/office/officeart/2005/8/layout/hList6"/>
    <dgm:cxn modelId="{3A149732-EF3E-49B2-A13E-CEE86A3C0526}" type="presOf" srcId="{C3CE91FE-3948-4BDD-85BA-30394E62097F}" destId="{7A970173-6173-4B67-B65F-694843A6E2D6}" srcOrd="0" destOrd="1" presId="urn:microsoft.com/office/officeart/2005/8/layout/hList6"/>
    <dgm:cxn modelId="{F9117736-F170-4B97-8A0D-DA30C313DDA0}" type="presOf" srcId="{9F78139E-EAF1-4C17-9D28-29C2BF55A673}" destId="{7A970173-6173-4B67-B65F-694843A6E2D6}" srcOrd="0" destOrd="3" presId="urn:microsoft.com/office/officeart/2005/8/layout/hList6"/>
    <dgm:cxn modelId="{7AFD145E-BAD2-4DC9-B86C-D42974A97E51}" type="presOf" srcId="{A812CD96-D990-46D4-8FFC-538ABBCB1259}" destId="{BF56FE1A-9DB3-4E11-BCF7-FB7E10B5281D}" srcOrd="0" destOrd="5" presId="urn:microsoft.com/office/officeart/2005/8/layout/hList6"/>
    <dgm:cxn modelId="{EF63DE5E-1A11-453B-A357-938D255AAEEE}" type="presOf" srcId="{6422106A-D68F-466C-BBFA-50BEC3BBB35D}" destId="{78C9C6DC-CD79-4B05-85B4-B5C1658E9607}" srcOrd="0" destOrd="0" presId="urn:microsoft.com/office/officeart/2005/8/layout/hList6"/>
    <dgm:cxn modelId="{F5309D61-A8DE-4847-BE9E-1E6708DFAE46}" srcId="{6422106A-D68F-466C-BBFA-50BEC3BBB35D}" destId="{4F5EB3CA-97A7-4A04-9B31-D5D3B6B93201}" srcOrd="0" destOrd="0" parTransId="{CBD02D28-EA63-46EE-89D5-573C0E15867A}" sibTransId="{466EBE08-E5EA-4411-BCE6-546B5DD7DCF9}"/>
    <dgm:cxn modelId="{B2D32D46-CE13-4E08-ABB3-AA683AB2D0D4}" type="presOf" srcId="{7E7CE8BB-F348-446C-B5C3-9116FE35A5BB}" destId="{BF56FE1A-9DB3-4E11-BCF7-FB7E10B5281D}" srcOrd="0" destOrd="6" presId="urn:microsoft.com/office/officeart/2005/8/layout/hList6"/>
    <dgm:cxn modelId="{18731A7F-2F6C-4E84-8E6D-9215C1B97BCB}" srcId="{4F5EB3CA-97A7-4A04-9B31-D5D3B6B93201}" destId="{6D78218B-DE4A-471C-B53C-190A05050AFF}" srcOrd="1" destOrd="0" parTransId="{D5DD0093-DC15-409E-BB1A-34BE68EEA35C}" sibTransId="{296DE29D-0FE5-4016-9FAA-1AD64E171116}"/>
    <dgm:cxn modelId="{895AB796-8D2D-446C-B439-751677B2A3E5}" srcId="{6422106A-D68F-466C-BBFA-50BEC3BBB35D}" destId="{F1ECDD1F-3CBA-408D-B763-2D8F10315DAE}" srcOrd="1" destOrd="0" parTransId="{606642A1-0CE0-48DE-9172-CD2ABFF21CD3}" sibTransId="{7BF0ECC1-B798-4E7E-A1A2-92E1DB7B2333}"/>
    <dgm:cxn modelId="{6DD24197-53E7-4986-89CF-0045167DD3AA}" srcId="{F1ECDD1F-3CBA-408D-B763-2D8F10315DAE}" destId="{A7970B35-28AB-463F-AA6D-FAE023798D8C}" srcOrd="1" destOrd="0" parTransId="{7444E0C4-F25F-4A9A-A4CF-D38FA7254804}" sibTransId="{DAD68457-812A-489C-908B-FF803EB515CF}"/>
    <dgm:cxn modelId="{69C5EF97-B979-4143-9469-AEA07FC46647}" srcId="{F1ECDD1F-3CBA-408D-B763-2D8F10315DAE}" destId="{7E7CE8BB-F348-446C-B5C3-9116FE35A5BB}" srcOrd="5" destOrd="0" parTransId="{FD668CBD-21F3-4F38-823C-221685BEC954}" sibTransId="{C2819F18-F8F1-47EE-927F-D52941D98EEC}"/>
    <dgm:cxn modelId="{A02B5B9D-13EF-4C24-B436-34F0AD05FF1A}" srcId="{6D78218B-DE4A-471C-B53C-190A05050AFF}" destId="{9F78139E-EAF1-4C17-9D28-29C2BF55A673}" srcOrd="0" destOrd="0" parTransId="{35B84CDC-13B4-4B91-97BB-67AD06647C93}" sibTransId="{AD4149CB-5D0B-4559-AB55-9318AEE936FE}"/>
    <dgm:cxn modelId="{0B1D6D9D-6996-47EE-912C-8AAF977D6A54}" srcId="{F1ECDD1F-3CBA-408D-B763-2D8F10315DAE}" destId="{3B868214-3008-4473-A7B8-5920CB219CB4}" srcOrd="6" destOrd="0" parTransId="{9AF44E88-8D39-4384-87C6-4FF5BCCD574C}" sibTransId="{CC0C8CAB-B638-4F03-804C-D11FB0DFDF9F}"/>
    <dgm:cxn modelId="{7773D49F-86AA-43B6-8106-DE90DF0B380D}" type="presOf" srcId="{89DD9C2A-FFF7-4953-822E-84688E861325}" destId="{BF56FE1A-9DB3-4E11-BCF7-FB7E10B5281D}" srcOrd="0" destOrd="3" presId="urn:microsoft.com/office/officeart/2005/8/layout/hList6"/>
    <dgm:cxn modelId="{4FD5EDA0-692A-4086-949B-F5D21DFD2276}" type="presOf" srcId="{4F5EB3CA-97A7-4A04-9B31-D5D3B6B93201}" destId="{7A970173-6173-4B67-B65F-694843A6E2D6}" srcOrd="0" destOrd="0" presId="urn:microsoft.com/office/officeart/2005/8/layout/hList6"/>
    <dgm:cxn modelId="{83FFD9B7-B1F5-4C86-BD54-9D005B07E6C4}" srcId="{4F5EB3CA-97A7-4A04-9B31-D5D3B6B93201}" destId="{C3CE91FE-3948-4BDD-85BA-30394E62097F}" srcOrd="0" destOrd="0" parTransId="{52600724-B06E-4FC2-A309-B7F17D31E4C6}" sibTransId="{2AA4A4C9-ABE2-405F-A644-CCE3845FBE08}"/>
    <dgm:cxn modelId="{9B6596BC-31BE-4F3E-B1A6-F7EDBCE85F74}" type="presOf" srcId="{6B141D50-EF3E-492F-AAEF-25D238DD8258}" destId="{BF56FE1A-9DB3-4E11-BCF7-FB7E10B5281D}" srcOrd="0" destOrd="4" presId="urn:microsoft.com/office/officeart/2005/8/layout/hList6"/>
    <dgm:cxn modelId="{F84E69C2-29EC-4A72-8B49-60C5F012EE9F}" type="presOf" srcId="{3B868214-3008-4473-A7B8-5920CB219CB4}" destId="{BF56FE1A-9DB3-4E11-BCF7-FB7E10B5281D}" srcOrd="0" destOrd="7" presId="urn:microsoft.com/office/officeart/2005/8/layout/hList6"/>
    <dgm:cxn modelId="{32D75BD3-B171-47D9-A6F4-A1110C6832DA}" srcId="{F1ECDD1F-3CBA-408D-B763-2D8F10315DAE}" destId="{697FAF66-3D0A-4B38-B285-5F158760FD43}" srcOrd="0" destOrd="0" parTransId="{0892980B-1921-4865-827E-288D9D4B9BB0}" sibTransId="{A1A159B3-E06D-4207-A78C-A552D344C616}"/>
    <dgm:cxn modelId="{FE1D33D8-C38C-4AFD-968F-BE13EFD16563}" srcId="{F1ECDD1F-3CBA-408D-B763-2D8F10315DAE}" destId="{A812CD96-D990-46D4-8FFC-538ABBCB1259}" srcOrd="4" destOrd="0" parTransId="{AB199496-B0EF-4133-8BAF-F7285BC8EFD5}" sibTransId="{2B3B5C3F-7383-4C89-8BD2-8DAAB4D760CB}"/>
    <dgm:cxn modelId="{F4F3A5E0-6E92-4FE1-A8CE-1395E15EF670}" type="presOf" srcId="{697FAF66-3D0A-4B38-B285-5F158760FD43}" destId="{BF56FE1A-9DB3-4E11-BCF7-FB7E10B5281D}" srcOrd="0" destOrd="1" presId="urn:microsoft.com/office/officeart/2005/8/layout/hList6"/>
    <dgm:cxn modelId="{85D24EE3-2540-49CE-93EF-0D604E9E99AD}" srcId="{4F5EB3CA-97A7-4A04-9B31-D5D3B6B93201}" destId="{0BDBD31D-3505-495D-A9D3-270E36F05813}" srcOrd="2" destOrd="0" parTransId="{C7CA4BF7-0209-4898-B36F-2D3599654988}" sibTransId="{242DA24E-9753-4ADC-9208-6DCBE4CB2AF3}"/>
    <dgm:cxn modelId="{AF20DBED-3EAE-48CA-9483-31574E6476B9}" srcId="{F1ECDD1F-3CBA-408D-B763-2D8F10315DAE}" destId="{6B141D50-EF3E-492F-AAEF-25D238DD8258}" srcOrd="3" destOrd="0" parTransId="{B6BB116F-CF2F-40FF-9479-37D91CAF774D}" sibTransId="{6769DA78-5EB6-42DB-AA4E-4751D5610DA2}"/>
    <dgm:cxn modelId="{6329E1F4-5AC6-4579-BBD9-8F07404A9326}" type="presOf" srcId="{A7970B35-28AB-463F-AA6D-FAE023798D8C}" destId="{BF56FE1A-9DB3-4E11-BCF7-FB7E10B5281D}" srcOrd="0" destOrd="2" presId="urn:microsoft.com/office/officeart/2005/8/layout/hList6"/>
    <dgm:cxn modelId="{C833D0F5-98D9-43C1-B8F9-50031E6E0D30}" srcId="{F1ECDD1F-3CBA-408D-B763-2D8F10315DAE}" destId="{89DD9C2A-FFF7-4953-822E-84688E861325}" srcOrd="2" destOrd="0" parTransId="{A686AFDF-EC67-4247-AE6D-7708F1AEFDDA}" sibTransId="{287140BB-7441-427E-A99C-C4F5794AD97B}"/>
    <dgm:cxn modelId="{1D1ACAFC-B47D-4D3F-B52C-D39E2EA21612}" type="presOf" srcId="{6D78218B-DE4A-471C-B53C-190A05050AFF}" destId="{7A970173-6173-4B67-B65F-694843A6E2D6}" srcOrd="0" destOrd="2" presId="urn:microsoft.com/office/officeart/2005/8/layout/hList6"/>
    <dgm:cxn modelId="{2B6BE153-87BE-4512-8C34-5F3D0F8BFD9E}" type="presParOf" srcId="{78C9C6DC-CD79-4B05-85B4-B5C1658E9607}" destId="{7A970173-6173-4B67-B65F-694843A6E2D6}" srcOrd="0" destOrd="0" presId="urn:microsoft.com/office/officeart/2005/8/layout/hList6"/>
    <dgm:cxn modelId="{D4AA8DFE-CF59-436C-9E77-CAF15BC26B49}" type="presParOf" srcId="{78C9C6DC-CD79-4B05-85B4-B5C1658E9607}" destId="{AC29E3AE-7E7D-4CE9-AA0E-A3598A5012D4}" srcOrd="1" destOrd="0" presId="urn:microsoft.com/office/officeart/2005/8/layout/hList6"/>
    <dgm:cxn modelId="{D5766F52-EAAE-4BAA-8937-A97D891262D8}" type="presParOf" srcId="{78C9C6DC-CD79-4B05-85B4-B5C1658E9607}" destId="{BF56FE1A-9DB3-4E11-BCF7-FB7E10B5281D}"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5">
            <a:lumMod val="60000"/>
            <a:lumOff val="40000"/>
          </a:schemeClr>
        </a:solidFill>
      </dgm:spPr>
      <dgm:t>
        <a:bodyPr/>
        <a:lstStyle/>
        <a:p>
          <a:r>
            <a:rPr lang="en-US" sz="1000" b="1"/>
            <a:t>Freedom from </a:t>
          </a:r>
          <a:r>
            <a:rPr lang="en-US" sz="1000" b="1" i="1"/>
            <a:t>Want</a:t>
          </a:r>
          <a:r>
            <a:rPr lang="en-US" sz="1000" b="1" i="0"/>
            <a:t>: </a:t>
          </a:r>
        </a:p>
        <a:p>
          <a:r>
            <a:rPr lang="en-US" sz="1000" b="1" i="0"/>
            <a:t>Survival</a:t>
          </a:r>
          <a:endParaRPr lang="en-US" sz="10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5">
            <a:lumMod val="60000"/>
            <a:lumOff val="40000"/>
          </a:schemeClr>
        </a:solidFill>
      </dgm:spPr>
      <dgm:t>
        <a:bodyPr/>
        <a:lstStyle/>
        <a:p>
          <a:r>
            <a:rPr lang="en-US" sz="1000" b="1"/>
            <a:t>Freedom from </a:t>
          </a:r>
          <a:r>
            <a:rPr lang="en-US" sz="1000" b="1" i="1"/>
            <a:t>Want</a:t>
          </a:r>
          <a:r>
            <a:rPr lang="en-US" sz="1000" b="1" i="0"/>
            <a:t>: </a:t>
          </a:r>
        </a:p>
        <a:p>
          <a:r>
            <a:rPr lang="en-US" sz="1000" b="1" i="0"/>
            <a:t>Survival</a:t>
          </a:r>
          <a:endParaRPr lang="en-US" sz="10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5">
            <a:lumMod val="60000"/>
            <a:lumOff val="40000"/>
          </a:schemeClr>
        </a:solidFill>
      </dgm:spPr>
      <dgm:t>
        <a:bodyPr/>
        <a:lstStyle/>
        <a:p>
          <a:r>
            <a:rPr lang="en-US" sz="1000" b="1"/>
            <a:t>Freedom from </a:t>
          </a:r>
          <a:r>
            <a:rPr lang="en-US" sz="1000" b="1" i="1"/>
            <a:t>Want</a:t>
          </a:r>
          <a:r>
            <a:rPr lang="en-US" sz="1000" b="1" i="0"/>
            <a:t>: </a:t>
          </a:r>
        </a:p>
        <a:p>
          <a:r>
            <a:rPr lang="en-US" sz="1000" b="1" i="0"/>
            <a:t>Survival</a:t>
          </a:r>
          <a:endParaRPr lang="en-US" sz="10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1D939C0D-8ABE-4C26-9B75-6F4FD1FB429E}" srcId="{6682D875-B07A-4D62-A1E5-9344E3615B24}" destId="{EF452AA6-AA80-4410-827E-AAFDBB5A4613}" srcOrd="1" destOrd="0" parTransId="{A4B67F34-9C0A-4993-95FD-451E6C12229A}" sibTransId="{E69E628E-DEDB-425B-A42D-5F9BB0258CBA}"/>
    <dgm:cxn modelId="{E2C8581C-5E39-4164-AE1D-A3F95CEAA347}" type="presOf" srcId="{6DF52581-F92E-42A6-AAFE-A5803E816EC8}" destId="{4B9923FE-AB6F-4E54-AC09-25B9F0B51F2B}" srcOrd="1" destOrd="0" presId="urn:microsoft.com/office/officeart/2005/8/layout/pyramid1"/>
    <dgm:cxn modelId="{4E3B092B-6D72-49A0-9306-05F8B78B233A}" type="presOf" srcId="{6DF52581-F92E-42A6-AAFE-A5803E816EC8}" destId="{BE28F2BF-2BF4-45A4-820B-3593E28BF3C5}" srcOrd="0" destOrd="0" presId="urn:microsoft.com/office/officeart/2005/8/layout/pyramid1"/>
    <dgm:cxn modelId="{7BB9BF2F-A88E-4C87-AA92-6811B36FDD58}" srcId="{6682D875-B07A-4D62-A1E5-9344E3615B24}" destId="{F44E0A0F-8D4A-464D-9965-9E54323C00ED}" srcOrd="2" destOrd="0" parTransId="{D14B89D6-34A8-45E1-9295-4CDF044D2C2B}" sibTransId="{F70D7081-55FA-4E5A-B4FF-3DD17759E34C}"/>
    <dgm:cxn modelId="{46408C34-B2F8-4844-A60C-E52920FE77AB}" type="presOf" srcId="{EF452AA6-AA80-4410-827E-AAFDBB5A4613}" destId="{19052FB7-98AB-4902-BF8B-66364E597DE6}"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064CD55C-4A09-4219-AB05-9443B87DCDB1}" type="presOf" srcId="{EF452AA6-AA80-4410-827E-AAFDBB5A4613}" destId="{8E31B884-1248-4E8F-8BE7-2B4B3CFFB8FD}" srcOrd="1" destOrd="0" presId="urn:microsoft.com/office/officeart/2005/8/layout/pyramid1"/>
    <dgm:cxn modelId="{B1C6ED5D-610C-48C7-A48E-66102787B2A6}" type="presOf" srcId="{F44E0A0F-8D4A-464D-9965-9E54323C00ED}" destId="{87CC9ED3-A565-4E71-91D3-F6EE5E3C0CC1}" srcOrd="1" destOrd="0" presId="urn:microsoft.com/office/officeart/2005/8/layout/pyramid1"/>
    <dgm:cxn modelId="{68D6154B-BCC0-48BE-94D1-0AE1DC216F02}" type="presOf" srcId="{6EC039CF-3236-4708-AAA4-75F1ADE99879}" destId="{DB34EE99-46A1-49FE-9F5E-826D6D8272C5}" srcOrd="1" destOrd="0" presId="urn:microsoft.com/office/officeart/2005/8/layout/pyramid1"/>
    <dgm:cxn modelId="{04C0DD6E-B4D0-41FA-AC68-47748D31A90A}" type="presOf" srcId="{F44E0A0F-8D4A-464D-9965-9E54323C00ED}" destId="{8B9A670D-4097-4D35-A072-21BB173D8854}" srcOrd="0" destOrd="0" presId="urn:microsoft.com/office/officeart/2005/8/layout/pyramid1"/>
    <dgm:cxn modelId="{79E57A75-8222-4BB4-A06B-8F0EAAD9C989}" type="presOf" srcId="{6682D875-B07A-4D62-A1E5-9344E3615B24}" destId="{AEF2BE11-7F82-400C-92B7-91A03D39D953}"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F38143BB-6ECC-491C-B970-8A8C06B93033}" type="presOf" srcId="{B6FC82E1-ABD5-4C4F-A678-3B7CCF0B2797}" destId="{B8EADEE7-BE3E-49EB-817C-835B57881F65}"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90E652D7-7828-427E-BB5F-8AE051EEF969}" type="presOf" srcId="{6EC039CF-3236-4708-AAA4-75F1ADE99879}" destId="{ADC3B13F-A43B-4EAD-9FB7-EBACDA3F84D4}" srcOrd="0" destOrd="0" presId="urn:microsoft.com/office/officeart/2005/8/layout/pyramid1"/>
    <dgm:cxn modelId="{1687BFDF-36AE-45D8-A5C7-6FE2369E4999}" type="presOf" srcId="{B6FC82E1-ABD5-4C4F-A678-3B7CCF0B2797}" destId="{E0CEAA29-DAAA-4BE4-9CC9-257F8B54D513}" srcOrd="0" destOrd="0" presId="urn:microsoft.com/office/officeart/2005/8/layout/pyramid1"/>
    <dgm:cxn modelId="{62BCB93F-59DA-4D5F-8A48-B3B35FCC75BF}" type="presParOf" srcId="{AEF2BE11-7F82-400C-92B7-91A03D39D953}" destId="{35C77EF2-214A-45F8-872A-913859DD7F37}" srcOrd="0" destOrd="0" presId="urn:microsoft.com/office/officeart/2005/8/layout/pyramid1"/>
    <dgm:cxn modelId="{7FB43108-8D4C-42C4-91BE-A3B8A05B6A24}" type="presParOf" srcId="{35C77EF2-214A-45F8-872A-913859DD7F37}" destId="{E0CEAA29-DAAA-4BE4-9CC9-257F8B54D513}" srcOrd="0" destOrd="0" presId="urn:microsoft.com/office/officeart/2005/8/layout/pyramid1"/>
    <dgm:cxn modelId="{457C74B2-EFA2-4DC1-8CA2-35506E58AC90}" type="presParOf" srcId="{35C77EF2-214A-45F8-872A-913859DD7F37}" destId="{B8EADEE7-BE3E-49EB-817C-835B57881F65}" srcOrd="1" destOrd="0" presId="urn:microsoft.com/office/officeart/2005/8/layout/pyramid1"/>
    <dgm:cxn modelId="{0203DFD4-64CB-41C1-B268-F41F3AEFD0BB}" type="presParOf" srcId="{AEF2BE11-7F82-400C-92B7-91A03D39D953}" destId="{98310A7F-691F-4F09-B8FD-0B27CC02DC37}" srcOrd="1" destOrd="0" presId="urn:microsoft.com/office/officeart/2005/8/layout/pyramid1"/>
    <dgm:cxn modelId="{B9C529EA-47D0-4291-A3CC-DDF2C2DD42E6}" type="presParOf" srcId="{98310A7F-691F-4F09-B8FD-0B27CC02DC37}" destId="{19052FB7-98AB-4902-BF8B-66364E597DE6}" srcOrd="0" destOrd="0" presId="urn:microsoft.com/office/officeart/2005/8/layout/pyramid1"/>
    <dgm:cxn modelId="{3C5A9A50-E613-4979-ACBD-C7CBE1C2A1FA}" type="presParOf" srcId="{98310A7F-691F-4F09-B8FD-0B27CC02DC37}" destId="{8E31B884-1248-4E8F-8BE7-2B4B3CFFB8FD}" srcOrd="1" destOrd="0" presId="urn:microsoft.com/office/officeart/2005/8/layout/pyramid1"/>
    <dgm:cxn modelId="{EEBF7615-A9C0-462A-AE4D-35F33FE19E22}" type="presParOf" srcId="{AEF2BE11-7F82-400C-92B7-91A03D39D953}" destId="{1C208A76-6CBB-4491-865F-7CD4143D8D3E}" srcOrd="2" destOrd="0" presId="urn:microsoft.com/office/officeart/2005/8/layout/pyramid1"/>
    <dgm:cxn modelId="{8DD853B5-73E7-4225-97A8-F835A5122264}" type="presParOf" srcId="{1C208A76-6CBB-4491-865F-7CD4143D8D3E}" destId="{8B9A670D-4097-4D35-A072-21BB173D8854}" srcOrd="0" destOrd="0" presId="urn:microsoft.com/office/officeart/2005/8/layout/pyramid1"/>
    <dgm:cxn modelId="{BE4FBD35-E5CC-4EDB-A757-59D41864320F}" type="presParOf" srcId="{1C208A76-6CBB-4491-865F-7CD4143D8D3E}" destId="{87CC9ED3-A565-4E71-91D3-F6EE5E3C0CC1}" srcOrd="1" destOrd="0" presId="urn:microsoft.com/office/officeart/2005/8/layout/pyramid1"/>
    <dgm:cxn modelId="{B6AC4B58-E783-47F0-856C-A1C3120ACB04}" type="presParOf" srcId="{AEF2BE11-7F82-400C-92B7-91A03D39D953}" destId="{D4A58DB6-848B-490E-8DEA-2C41D06880E1}" srcOrd="3" destOrd="0" presId="urn:microsoft.com/office/officeart/2005/8/layout/pyramid1"/>
    <dgm:cxn modelId="{082322FE-E95A-4A1E-B9F2-BC25CD87BB44}" type="presParOf" srcId="{D4A58DB6-848B-490E-8DEA-2C41D06880E1}" destId="{BE28F2BF-2BF4-45A4-820B-3593E28BF3C5}" srcOrd="0" destOrd="0" presId="urn:microsoft.com/office/officeart/2005/8/layout/pyramid1"/>
    <dgm:cxn modelId="{EB151B36-73F4-4FC2-8564-FB1355C0F5BA}" type="presParOf" srcId="{D4A58DB6-848B-490E-8DEA-2C41D06880E1}" destId="{4B9923FE-AB6F-4E54-AC09-25B9F0B51F2B}" srcOrd="1" destOrd="0" presId="urn:microsoft.com/office/officeart/2005/8/layout/pyramid1"/>
    <dgm:cxn modelId="{88330B02-F44D-491D-B703-D138085251E0}" type="presParOf" srcId="{AEF2BE11-7F82-400C-92B7-91A03D39D953}" destId="{9408E5AA-E800-47AD-8762-E61ADE2231E3}" srcOrd="4" destOrd="0" presId="urn:microsoft.com/office/officeart/2005/8/layout/pyramid1"/>
    <dgm:cxn modelId="{3DFA048B-8A74-41B1-A2C0-C7AF29BB3A8C}" type="presParOf" srcId="{9408E5AA-E800-47AD-8762-E61ADE2231E3}" destId="{ADC3B13F-A43B-4EAD-9FB7-EBACDA3F84D4}" srcOrd="0" destOrd="0" presId="urn:microsoft.com/office/officeart/2005/8/layout/pyramid1"/>
    <dgm:cxn modelId="{CEEF4BB1-19A8-459C-B1CC-0520B98716EC}"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5">
            <a:lumMod val="60000"/>
            <a:lumOff val="40000"/>
          </a:schemeClr>
        </a:solidFill>
      </dgm:spPr>
      <dgm:t>
        <a:bodyPr/>
        <a:lstStyle/>
        <a:p>
          <a:r>
            <a:rPr lang="en-US" sz="1000" b="1"/>
            <a:t>Freedom from </a:t>
          </a:r>
          <a:r>
            <a:rPr lang="en-US" sz="1000" b="1" i="1"/>
            <a:t>Want</a:t>
          </a:r>
          <a:r>
            <a:rPr lang="en-US" sz="1000" b="1" i="0"/>
            <a:t>: </a:t>
          </a:r>
        </a:p>
        <a:p>
          <a:r>
            <a:rPr lang="en-US" sz="1000" b="1" i="0"/>
            <a:t>Survival</a:t>
          </a:r>
          <a:endParaRPr lang="en-US" sz="10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5">
            <a:lumMod val="60000"/>
            <a:lumOff val="40000"/>
          </a:schemeClr>
        </a:solidFill>
      </dgm:spPr>
      <dgm:t>
        <a:bodyPr/>
        <a:lstStyle/>
        <a:p>
          <a:r>
            <a:rPr lang="en-US" sz="1000" b="1"/>
            <a:t>Freedom from </a:t>
          </a:r>
          <a:r>
            <a:rPr lang="en-US" sz="1000" b="1" i="1"/>
            <a:t>Want</a:t>
          </a:r>
          <a:r>
            <a:rPr lang="en-US" sz="1000" b="1" i="0"/>
            <a:t>: </a:t>
          </a:r>
        </a:p>
        <a:p>
          <a:r>
            <a:rPr lang="en-US" sz="1000" b="1" i="0"/>
            <a:t>Survival</a:t>
          </a:r>
          <a:endParaRPr lang="en-US" sz="10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5">
            <a:lumMod val="60000"/>
            <a:lumOff val="40000"/>
          </a:schemeClr>
        </a:solidFill>
      </dgm:spPr>
      <dgm:t>
        <a:bodyPr/>
        <a:lstStyle/>
        <a:p>
          <a:r>
            <a:rPr lang="en-US" sz="1000" b="1"/>
            <a:t>Freedom from </a:t>
          </a:r>
          <a:r>
            <a:rPr lang="en-US" sz="1000" b="1" i="1"/>
            <a:t>Want</a:t>
          </a:r>
          <a:r>
            <a:rPr lang="en-US" sz="1000" b="1" i="0"/>
            <a:t>: </a:t>
          </a:r>
        </a:p>
        <a:p>
          <a:r>
            <a:rPr lang="en-US" sz="1000" b="1" i="0"/>
            <a:t>Survival</a:t>
          </a:r>
          <a:endParaRPr lang="en-US" sz="10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1D939C0D-8ABE-4C26-9B75-6F4FD1FB429E}" srcId="{6682D875-B07A-4D62-A1E5-9344E3615B24}" destId="{EF452AA6-AA80-4410-827E-AAFDBB5A4613}" srcOrd="1" destOrd="0" parTransId="{A4B67F34-9C0A-4993-95FD-451E6C12229A}" sibTransId="{E69E628E-DEDB-425B-A42D-5F9BB0258CBA}"/>
    <dgm:cxn modelId="{541E7E17-0B96-4F00-B505-E1315CB3E70A}" type="presOf" srcId="{6EC039CF-3236-4708-AAA4-75F1ADE99879}" destId="{ADC3B13F-A43B-4EAD-9FB7-EBACDA3F84D4}" srcOrd="0" destOrd="0" presId="urn:microsoft.com/office/officeart/2005/8/layout/pyramid1"/>
    <dgm:cxn modelId="{CDF7252E-C876-4338-99AC-B07C424A8581}" type="presOf" srcId="{6682D875-B07A-4D62-A1E5-9344E3615B24}" destId="{AEF2BE11-7F82-400C-92B7-91A03D39D953}" srcOrd="0" destOrd="0" presId="urn:microsoft.com/office/officeart/2005/8/layout/pyramid1"/>
    <dgm:cxn modelId="{7BB9BF2F-A88E-4C87-AA92-6811B36FDD58}" srcId="{6682D875-B07A-4D62-A1E5-9344E3615B24}" destId="{F44E0A0F-8D4A-464D-9965-9E54323C00ED}" srcOrd="2" destOrd="0" parTransId="{D14B89D6-34A8-45E1-9295-4CDF044D2C2B}" sibTransId="{F70D7081-55FA-4E5A-B4FF-3DD17759E34C}"/>
    <dgm:cxn modelId="{3D91B93B-8128-48B9-90CA-3626D1B72CF0}" srcId="{6682D875-B07A-4D62-A1E5-9344E3615B24}" destId="{B6FC82E1-ABD5-4C4F-A678-3B7CCF0B2797}" srcOrd="0" destOrd="0" parTransId="{9FD76D9D-FBCF-4ED4-8191-E4E41585B983}" sibTransId="{82154A99-B32E-45EF-A3A1-CD4206988B12}"/>
    <dgm:cxn modelId="{F6B20862-F5B5-4B50-9680-7F0BDF6A12BC}" type="presOf" srcId="{B6FC82E1-ABD5-4C4F-A678-3B7CCF0B2797}" destId="{E0CEAA29-DAAA-4BE4-9CC9-257F8B54D513}" srcOrd="0" destOrd="0" presId="urn:microsoft.com/office/officeart/2005/8/layout/pyramid1"/>
    <dgm:cxn modelId="{9E2A1D46-5598-4F56-9B33-C5AEA638F713}" type="presOf" srcId="{6EC039CF-3236-4708-AAA4-75F1ADE99879}" destId="{DB34EE99-46A1-49FE-9F5E-826D6D8272C5}" srcOrd="1" destOrd="0" presId="urn:microsoft.com/office/officeart/2005/8/layout/pyramid1"/>
    <dgm:cxn modelId="{DF0D3F6B-FCC5-4383-B483-752DFE9CBA01}" type="presOf" srcId="{F44E0A0F-8D4A-464D-9965-9E54323C00ED}" destId="{87CC9ED3-A565-4E71-91D3-F6EE5E3C0CC1}" srcOrd="1" destOrd="0" presId="urn:microsoft.com/office/officeart/2005/8/layout/pyramid1"/>
    <dgm:cxn modelId="{C5CC2D4E-789A-466E-BB8A-041E5A363C46}" type="presOf" srcId="{F44E0A0F-8D4A-464D-9965-9E54323C00ED}" destId="{8B9A670D-4097-4D35-A072-21BB173D8854}" srcOrd="0" destOrd="0" presId="urn:microsoft.com/office/officeart/2005/8/layout/pyramid1"/>
    <dgm:cxn modelId="{8A715B84-7169-4E6E-9A12-597FE57CB69E}" type="presOf" srcId="{6DF52581-F92E-42A6-AAFE-A5803E816EC8}" destId="{4B9923FE-AB6F-4E54-AC09-25B9F0B51F2B}" srcOrd="1"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F87BB9BB-C5E2-440F-B5B5-9AC70BBD72CF}" srcId="{6682D875-B07A-4D62-A1E5-9344E3615B24}" destId="{6DF52581-F92E-42A6-AAFE-A5803E816EC8}" srcOrd="3" destOrd="0" parTransId="{1CBF3F67-62F1-4DEE-BC1D-B3A2DBE9B31F}" sibTransId="{2F3E7F21-C0B7-4F0F-8D3D-2D67F34CADF1}"/>
    <dgm:cxn modelId="{C56EEBD2-0192-4558-9E8D-FCB2F543C40D}" type="presOf" srcId="{EF452AA6-AA80-4410-827E-AAFDBB5A4613}" destId="{8E31B884-1248-4E8F-8BE7-2B4B3CFFB8FD}" srcOrd="1" destOrd="0" presId="urn:microsoft.com/office/officeart/2005/8/layout/pyramid1"/>
    <dgm:cxn modelId="{4EAB6ADA-CA16-4D26-B8E6-7A2F839DA2A3}" type="presOf" srcId="{B6FC82E1-ABD5-4C4F-A678-3B7CCF0B2797}" destId="{B8EADEE7-BE3E-49EB-817C-835B57881F65}" srcOrd="1" destOrd="0" presId="urn:microsoft.com/office/officeart/2005/8/layout/pyramid1"/>
    <dgm:cxn modelId="{C3F53EDB-D244-431E-AC21-E8613E370972}" type="presOf" srcId="{6DF52581-F92E-42A6-AAFE-A5803E816EC8}" destId="{BE28F2BF-2BF4-45A4-820B-3593E28BF3C5}" srcOrd="0" destOrd="0" presId="urn:microsoft.com/office/officeart/2005/8/layout/pyramid1"/>
    <dgm:cxn modelId="{F8FE6CF3-B9AF-4329-8A77-9CC1C7FD17F8}" type="presOf" srcId="{EF452AA6-AA80-4410-827E-AAFDBB5A4613}" destId="{19052FB7-98AB-4902-BF8B-66364E597DE6}" srcOrd="0" destOrd="0" presId="urn:microsoft.com/office/officeart/2005/8/layout/pyramid1"/>
    <dgm:cxn modelId="{890C9593-085E-41AC-9722-8C67AE17207A}" type="presParOf" srcId="{AEF2BE11-7F82-400C-92B7-91A03D39D953}" destId="{35C77EF2-214A-45F8-872A-913859DD7F37}" srcOrd="0" destOrd="0" presId="urn:microsoft.com/office/officeart/2005/8/layout/pyramid1"/>
    <dgm:cxn modelId="{EE7CD66C-7FD7-498E-9CFE-13E1DCE63C63}" type="presParOf" srcId="{35C77EF2-214A-45F8-872A-913859DD7F37}" destId="{E0CEAA29-DAAA-4BE4-9CC9-257F8B54D513}" srcOrd="0" destOrd="0" presId="urn:microsoft.com/office/officeart/2005/8/layout/pyramid1"/>
    <dgm:cxn modelId="{2D631CEE-A850-4DEC-8284-5DA2E17D5CB0}" type="presParOf" srcId="{35C77EF2-214A-45F8-872A-913859DD7F37}" destId="{B8EADEE7-BE3E-49EB-817C-835B57881F65}" srcOrd="1" destOrd="0" presId="urn:microsoft.com/office/officeart/2005/8/layout/pyramid1"/>
    <dgm:cxn modelId="{893172D1-EDFE-410B-8278-7614AFFE811C}" type="presParOf" srcId="{AEF2BE11-7F82-400C-92B7-91A03D39D953}" destId="{98310A7F-691F-4F09-B8FD-0B27CC02DC37}" srcOrd="1" destOrd="0" presId="urn:microsoft.com/office/officeart/2005/8/layout/pyramid1"/>
    <dgm:cxn modelId="{FDEF976E-1436-4A12-B512-D59EE0DCA9B0}" type="presParOf" srcId="{98310A7F-691F-4F09-B8FD-0B27CC02DC37}" destId="{19052FB7-98AB-4902-BF8B-66364E597DE6}" srcOrd="0" destOrd="0" presId="urn:microsoft.com/office/officeart/2005/8/layout/pyramid1"/>
    <dgm:cxn modelId="{D5D56978-2985-421D-AD9E-505ABAB08504}" type="presParOf" srcId="{98310A7F-691F-4F09-B8FD-0B27CC02DC37}" destId="{8E31B884-1248-4E8F-8BE7-2B4B3CFFB8FD}" srcOrd="1" destOrd="0" presId="urn:microsoft.com/office/officeart/2005/8/layout/pyramid1"/>
    <dgm:cxn modelId="{BFEED037-E278-4392-A528-4C9286331F4B}" type="presParOf" srcId="{AEF2BE11-7F82-400C-92B7-91A03D39D953}" destId="{1C208A76-6CBB-4491-865F-7CD4143D8D3E}" srcOrd="2" destOrd="0" presId="urn:microsoft.com/office/officeart/2005/8/layout/pyramid1"/>
    <dgm:cxn modelId="{BB46227F-B759-4628-8542-2222778B5C6C}" type="presParOf" srcId="{1C208A76-6CBB-4491-865F-7CD4143D8D3E}" destId="{8B9A670D-4097-4D35-A072-21BB173D8854}" srcOrd="0" destOrd="0" presId="urn:microsoft.com/office/officeart/2005/8/layout/pyramid1"/>
    <dgm:cxn modelId="{9566793E-5230-4755-B658-C82FF42D9ED1}" type="presParOf" srcId="{1C208A76-6CBB-4491-865F-7CD4143D8D3E}" destId="{87CC9ED3-A565-4E71-91D3-F6EE5E3C0CC1}" srcOrd="1" destOrd="0" presId="urn:microsoft.com/office/officeart/2005/8/layout/pyramid1"/>
    <dgm:cxn modelId="{5D7080FB-A7E7-415E-B97B-AD5C3AA6C8D2}" type="presParOf" srcId="{AEF2BE11-7F82-400C-92B7-91A03D39D953}" destId="{D4A58DB6-848B-490E-8DEA-2C41D06880E1}" srcOrd="3" destOrd="0" presId="urn:microsoft.com/office/officeart/2005/8/layout/pyramid1"/>
    <dgm:cxn modelId="{3D657EC8-D386-444B-8EAA-D70C2CEDFAEF}" type="presParOf" srcId="{D4A58DB6-848B-490E-8DEA-2C41D06880E1}" destId="{BE28F2BF-2BF4-45A4-820B-3593E28BF3C5}" srcOrd="0" destOrd="0" presId="urn:microsoft.com/office/officeart/2005/8/layout/pyramid1"/>
    <dgm:cxn modelId="{1E6D14B2-4D71-41D2-8AB7-F5FAB02D8414}" type="presParOf" srcId="{D4A58DB6-848B-490E-8DEA-2C41D06880E1}" destId="{4B9923FE-AB6F-4E54-AC09-25B9F0B51F2B}" srcOrd="1" destOrd="0" presId="urn:microsoft.com/office/officeart/2005/8/layout/pyramid1"/>
    <dgm:cxn modelId="{D870E68B-35B3-4FE2-839E-0704DE301576}" type="presParOf" srcId="{AEF2BE11-7F82-400C-92B7-91A03D39D953}" destId="{9408E5AA-E800-47AD-8762-E61ADE2231E3}" srcOrd="4" destOrd="0" presId="urn:microsoft.com/office/officeart/2005/8/layout/pyramid1"/>
    <dgm:cxn modelId="{8BB4FB4D-A99C-44E4-AB5E-7D52C663ED81}" type="presParOf" srcId="{9408E5AA-E800-47AD-8762-E61ADE2231E3}" destId="{ADC3B13F-A43B-4EAD-9FB7-EBACDA3F84D4}" srcOrd="0" destOrd="0" presId="urn:microsoft.com/office/officeart/2005/8/layout/pyramid1"/>
    <dgm:cxn modelId="{5EF5FFF3-4E69-4CDA-9B15-D5DDF43AD486}"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5">
            <a:lumMod val="60000"/>
            <a:lumOff val="40000"/>
          </a:schemeClr>
        </a:solidFill>
      </dgm:spPr>
      <dgm:t>
        <a:bodyPr/>
        <a:lstStyle/>
        <a:p>
          <a:r>
            <a:rPr lang="en-US" sz="1000" b="1"/>
            <a:t>Freedom from </a:t>
          </a:r>
          <a:r>
            <a:rPr lang="en-US" sz="1000" b="1" i="1"/>
            <a:t>Want</a:t>
          </a:r>
          <a:r>
            <a:rPr lang="en-US" sz="1000" b="1" i="0"/>
            <a:t>: </a:t>
          </a:r>
        </a:p>
        <a:p>
          <a:r>
            <a:rPr lang="en-US" sz="1000" b="1" i="0"/>
            <a:t>Survival</a:t>
          </a:r>
          <a:endParaRPr lang="en-US" sz="10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dgm:spPr/>
      <dgm:t>
        <a:bodyPr/>
        <a:lstStyle/>
        <a:p>
          <a:r>
            <a:rPr lang="en-US"/>
            <a:t>Freedom to </a:t>
          </a:r>
          <a:r>
            <a:rPr lang="en-US" i="1"/>
            <a:t>Thrive</a:t>
          </a:r>
          <a:r>
            <a:rPr lang="en-US"/>
            <a:t>: </a:t>
          </a:r>
        </a:p>
        <a:p>
          <a:r>
            <a:rPr lang="en-US"/>
            <a:t>Love &amp; Belonging</a:t>
          </a:r>
        </a:p>
      </dgm:t>
    </dgm:pt>
    <dgm:pt modelId="{D14B89D6-34A8-45E1-9295-4CDF044D2C2B}" type="parTrans" cxnId="{7BB9BF2F-A88E-4C87-AA92-6811B36FDD58}">
      <dgm:prSet/>
      <dgm:spPr/>
      <dgm:t>
        <a:bodyPr/>
        <a:lstStyle/>
        <a:p>
          <a:endParaRPr lang="en-US"/>
        </a:p>
      </dgm:t>
    </dgm:pt>
    <dgm:pt modelId="{F70D7081-55FA-4E5A-B4FF-3DD17759E34C}" type="sibTrans" cxnId="{7BB9BF2F-A88E-4C87-AA92-6811B36FDD58}">
      <dgm:prSet/>
      <dgm:spPr/>
      <dgm:t>
        <a:bodyPr/>
        <a:lstStyle/>
        <a:p>
          <a:endParaRPr lang="en-US"/>
        </a:p>
      </dgm:t>
    </dgm:pt>
    <dgm:pt modelId="{6DF52581-F92E-42A6-AAFE-A5803E816EC8}">
      <dgm:prSet phldrT="[Text]"/>
      <dgm:spPr/>
      <dgm:t>
        <a:bodyPr/>
        <a:lstStyle/>
        <a:p>
          <a:r>
            <a:rPr lang="en-US"/>
            <a:t>Freedom from </a:t>
          </a:r>
          <a:r>
            <a:rPr lang="en-US" i="1"/>
            <a:t>Fear</a:t>
          </a:r>
          <a:r>
            <a:rPr lang="en-US" i="0"/>
            <a:t>: </a:t>
          </a:r>
        </a:p>
        <a:p>
          <a:r>
            <a:rPr lang="en-US" i="0"/>
            <a:t>Feeling Safe &amp; Secure</a:t>
          </a:r>
          <a:endParaRPr lang="en-US"/>
        </a:p>
      </dgm:t>
    </dgm:pt>
    <dgm:pt modelId="{1CBF3F67-62F1-4DEE-BC1D-B3A2DBE9B31F}" type="parTrans" cxnId="{F87BB9BB-C5E2-440F-B5B5-9AC70BBD72CF}">
      <dgm:prSet/>
      <dgm:spPr/>
      <dgm:t>
        <a:bodyPr/>
        <a:lstStyle/>
        <a:p>
          <a:endParaRPr lang="en-US"/>
        </a:p>
      </dgm:t>
    </dgm:pt>
    <dgm:pt modelId="{2F3E7F21-C0B7-4F0F-8D3D-2D67F34CADF1}" type="sibTrans" cxnId="{F87BB9BB-C5E2-440F-B5B5-9AC70BBD72CF}">
      <dgm:prSet/>
      <dgm:spPr/>
      <dgm:t>
        <a:bodyPr/>
        <a:lstStyle/>
        <a:p>
          <a:endParaRPr lang="en-US"/>
        </a:p>
      </dgm:t>
    </dgm:pt>
    <dgm:pt modelId="{6EC039CF-3236-4708-AAA4-75F1ADE99879}">
      <dgm:prSet phldrT="[Text]" custT="1"/>
      <dgm:spPr>
        <a:solidFill>
          <a:schemeClr val="accent5">
            <a:lumMod val="60000"/>
            <a:lumOff val="40000"/>
          </a:schemeClr>
        </a:solidFill>
      </dgm:spPr>
      <dgm:t>
        <a:bodyPr/>
        <a:lstStyle/>
        <a:p>
          <a:r>
            <a:rPr lang="en-US" sz="1000" b="1"/>
            <a:t>Freedom from </a:t>
          </a:r>
          <a:r>
            <a:rPr lang="en-US" sz="1000" b="1" i="1"/>
            <a:t>Want</a:t>
          </a:r>
          <a:r>
            <a:rPr lang="en-US" sz="1000" b="1" i="0"/>
            <a:t>: </a:t>
          </a:r>
        </a:p>
        <a:p>
          <a:r>
            <a:rPr lang="en-US" sz="1000" b="1" i="0"/>
            <a:t>Survival</a:t>
          </a:r>
          <a:endParaRPr lang="en-US" sz="1000" b="1"/>
        </a:p>
      </dgm:t>
    </dgm:pt>
    <dgm:pt modelId="{FAC4F434-1832-46FF-888A-5A53743AA500}" type="parTrans" cxnId="{14B16DA2-F3B4-4A25-9183-1491B9F42E2B}">
      <dgm:prSet/>
      <dgm:spPr/>
      <dgm:t>
        <a:bodyPr/>
        <a:lstStyle/>
        <a:p>
          <a:endParaRPr lang="en-US"/>
        </a:p>
      </dgm:t>
    </dgm:pt>
    <dgm:pt modelId="{72524970-109D-4626-B028-F9E0FFFC0E07}" type="sibTrans" cxnId="{14B16DA2-F3B4-4A25-9183-1491B9F42E2B}">
      <dgm:prSet/>
      <dgm:spPr/>
      <dgm:t>
        <a:bodyPr/>
        <a:lstStyle/>
        <a:p>
          <a:endParaRPr lang="en-US"/>
        </a:p>
      </dgm:t>
    </dgm:pt>
    <dgm:pt modelId="{EF452AA6-AA80-4410-827E-AAFDBB5A4613}">
      <dgm:prSet phldrT="[Text]"/>
      <dgm:spPr/>
      <dgm:t>
        <a:bodyPr/>
        <a:lstStyle/>
        <a:p>
          <a:r>
            <a:rPr lang="en-US"/>
            <a:t>Freedom to </a:t>
          </a:r>
          <a:r>
            <a:rPr lang="en-US" i="1"/>
            <a:t>Grow</a:t>
          </a:r>
          <a:r>
            <a:rPr lang="en-US"/>
            <a:t>: </a:t>
          </a:r>
          <a:r>
            <a:rPr lang="en-US" i="0"/>
            <a:t>Self-Improvement &amp; Achievement</a:t>
          </a:r>
        </a:p>
      </dgm:t>
    </dgm:pt>
    <dgm:pt modelId="{A4B67F34-9C0A-4993-95FD-451E6C12229A}" type="parTrans" cxnId="{1D939C0D-8ABE-4C26-9B75-6F4FD1FB429E}">
      <dgm:prSet/>
      <dgm:spPr/>
      <dgm:t>
        <a:bodyPr/>
        <a:lstStyle/>
        <a:p>
          <a:endParaRPr lang="en-US"/>
        </a:p>
      </dgm:t>
    </dgm:pt>
    <dgm:pt modelId="{E69E628E-DEDB-425B-A42D-5F9BB0258CBA}" type="sibTrans" cxnId="{1D939C0D-8ABE-4C26-9B75-6F4FD1FB429E}">
      <dgm:prSet/>
      <dgm:spPr/>
      <dgm:t>
        <a:bodyPr/>
        <a:lstStyle/>
        <a:p>
          <a:endParaRPr lang="en-US"/>
        </a:p>
      </dgm:t>
    </dgm:pt>
    <dgm:pt modelId="{B6FC82E1-ABD5-4C4F-A678-3B7CCF0B2797}">
      <dgm:prSet phldrT="[Text]"/>
      <dgm:spPr/>
      <dgm:t>
        <a:bodyPr/>
        <a:lstStyle/>
        <a:p>
          <a:r>
            <a:rPr lang="en-US"/>
            <a:t>Freedom to </a:t>
          </a:r>
          <a:r>
            <a:rPr lang="en-US" i="1"/>
            <a:t>Progress</a:t>
          </a:r>
          <a:r>
            <a:rPr lang="en-US"/>
            <a:t>: Higher Purpose</a:t>
          </a:r>
        </a:p>
      </dgm:t>
    </dgm:pt>
    <dgm:pt modelId="{9FD76D9D-FBCF-4ED4-8191-E4E41585B983}" type="parTrans" cxnId="{3D91B93B-8128-48B9-90CA-3626D1B72CF0}">
      <dgm:prSet/>
      <dgm:spPr/>
      <dgm:t>
        <a:bodyPr/>
        <a:lstStyle/>
        <a:p>
          <a:endParaRPr lang="en-US"/>
        </a:p>
      </dgm:t>
    </dgm:pt>
    <dgm:pt modelId="{82154A99-B32E-45EF-A3A1-CD4206988B12}" type="sibTrans" cxnId="{3D91B93B-8128-48B9-90CA-3626D1B72CF0}">
      <dgm:prSet/>
      <dgm:spPr/>
      <dgm:t>
        <a:bodyPr/>
        <a:lstStyle/>
        <a:p>
          <a:endParaRPr lang="en-US"/>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2649993" y="0"/>
          <a:ext cx="1324996" cy="1004098"/>
        </a:xfrm>
        <a:prstGeom prst="trapezoid">
          <a:avLst>
            <a:gd name="adj" fmla="val 65979"/>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Freedom to </a:t>
          </a:r>
          <a:r>
            <a:rPr lang="en-US" sz="1800" i="1" kern="1200"/>
            <a:t>Progress</a:t>
          </a:r>
          <a:r>
            <a:rPr lang="en-US" sz="1800" kern="1200"/>
            <a:t>: Higher Purpose</a:t>
          </a:r>
        </a:p>
      </dsp:txBody>
      <dsp:txXfrm>
        <a:off x="2649993" y="0"/>
        <a:ext cx="1324996" cy="1004098"/>
      </dsp:txXfrm>
    </dsp:sp>
    <dsp:sp modelId="{19052FB7-98AB-4902-BF8B-66364E597DE6}">
      <dsp:nvSpPr>
        <dsp:cNvPr id="0" name=""/>
        <dsp:cNvSpPr/>
      </dsp:nvSpPr>
      <dsp:spPr>
        <a:xfrm>
          <a:off x="1987495" y="1004098"/>
          <a:ext cx="2649993" cy="1004098"/>
        </a:xfrm>
        <a:prstGeom prst="trapezoid">
          <a:avLst>
            <a:gd name="adj" fmla="val 65979"/>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Freedom to </a:t>
          </a:r>
          <a:r>
            <a:rPr lang="en-US" sz="1800" i="1" kern="1200"/>
            <a:t>Grow</a:t>
          </a:r>
          <a:r>
            <a:rPr lang="en-US" sz="1800" kern="1200"/>
            <a:t>: </a:t>
          </a:r>
          <a:r>
            <a:rPr lang="en-US" sz="1800" i="0" kern="1200"/>
            <a:t>Self-Improvement &amp; Achievement</a:t>
          </a:r>
        </a:p>
      </dsp:txBody>
      <dsp:txXfrm>
        <a:off x="2451244" y="1004098"/>
        <a:ext cx="1722495" cy="1004098"/>
      </dsp:txXfrm>
    </dsp:sp>
    <dsp:sp modelId="{8B9A670D-4097-4D35-A072-21BB173D8854}">
      <dsp:nvSpPr>
        <dsp:cNvPr id="0" name=""/>
        <dsp:cNvSpPr/>
      </dsp:nvSpPr>
      <dsp:spPr>
        <a:xfrm>
          <a:off x="1324996" y="2008197"/>
          <a:ext cx="3974990" cy="1004098"/>
        </a:xfrm>
        <a:prstGeom prst="trapezoid">
          <a:avLst>
            <a:gd name="adj" fmla="val 65979"/>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Freedom to </a:t>
          </a:r>
          <a:r>
            <a:rPr lang="en-US" sz="1800" i="1" kern="1200"/>
            <a:t>Thrive</a:t>
          </a:r>
          <a:r>
            <a:rPr lang="en-US" sz="1800" kern="1200"/>
            <a:t>: </a:t>
          </a:r>
        </a:p>
        <a:p>
          <a:pPr marL="0" lvl="0" indent="0" algn="ctr" defTabSz="800100">
            <a:lnSpc>
              <a:spcPct val="90000"/>
            </a:lnSpc>
            <a:spcBef>
              <a:spcPct val="0"/>
            </a:spcBef>
            <a:spcAft>
              <a:spcPct val="35000"/>
            </a:spcAft>
            <a:buNone/>
          </a:pPr>
          <a:r>
            <a:rPr lang="en-US" sz="1800" kern="1200"/>
            <a:t>Love &amp; Belonging</a:t>
          </a:r>
        </a:p>
      </dsp:txBody>
      <dsp:txXfrm>
        <a:off x="2020620" y="2008197"/>
        <a:ext cx="2583743" cy="1004098"/>
      </dsp:txXfrm>
    </dsp:sp>
    <dsp:sp modelId="{BE28F2BF-2BF4-45A4-820B-3593E28BF3C5}">
      <dsp:nvSpPr>
        <dsp:cNvPr id="0" name=""/>
        <dsp:cNvSpPr/>
      </dsp:nvSpPr>
      <dsp:spPr>
        <a:xfrm>
          <a:off x="662498" y="3012295"/>
          <a:ext cx="5299987" cy="1004098"/>
        </a:xfrm>
        <a:prstGeom prst="trapezoid">
          <a:avLst>
            <a:gd name="adj" fmla="val 65979"/>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Freedom from </a:t>
          </a:r>
          <a:r>
            <a:rPr lang="en-US" sz="1800" i="1" kern="1200"/>
            <a:t>Fear</a:t>
          </a:r>
          <a:r>
            <a:rPr lang="en-US" sz="1800" i="0" kern="1200"/>
            <a:t>: </a:t>
          </a:r>
        </a:p>
        <a:p>
          <a:pPr marL="0" lvl="0" indent="0" algn="ctr" defTabSz="800100">
            <a:lnSpc>
              <a:spcPct val="90000"/>
            </a:lnSpc>
            <a:spcBef>
              <a:spcPct val="0"/>
            </a:spcBef>
            <a:spcAft>
              <a:spcPct val="35000"/>
            </a:spcAft>
            <a:buNone/>
          </a:pPr>
          <a:r>
            <a:rPr lang="en-US" sz="1800" i="0" kern="1200"/>
            <a:t>Feeling Safe &amp; Secure</a:t>
          </a:r>
          <a:endParaRPr lang="en-US" sz="1800" kern="1200"/>
        </a:p>
      </dsp:txBody>
      <dsp:txXfrm>
        <a:off x="1589996" y="3012295"/>
        <a:ext cx="3444991" cy="1004098"/>
      </dsp:txXfrm>
    </dsp:sp>
    <dsp:sp modelId="{ADC3B13F-A43B-4EAD-9FB7-EBACDA3F84D4}">
      <dsp:nvSpPr>
        <dsp:cNvPr id="0" name=""/>
        <dsp:cNvSpPr/>
      </dsp:nvSpPr>
      <dsp:spPr>
        <a:xfrm>
          <a:off x="0" y="4016394"/>
          <a:ext cx="6624984" cy="1004098"/>
        </a:xfrm>
        <a:prstGeom prst="trapezoid">
          <a:avLst>
            <a:gd name="adj" fmla="val 65979"/>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Freedom from </a:t>
          </a:r>
          <a:r>
            <a:rPr lang="en-US" sz="1800" i="1" kern="1200"/>
            <a:t>Want</a:t>
          </a:r>
          <a:r>
            <a:rPr lang="en-US" sz="1800" i="0" kern="1200"/>
            <a:t>: </a:t>
          </a:r>
        </a:p>
        <a:p>
          <a:pPr marL="0" lvl="0" indent="0" algn="ctr" defTabSz="800100">
            <a:lnSpc>
              <a:spcPct val="90000"/>
            </a:lnSpc>
            <a:spcBef>
              <a:spcPct val="0"/>
            </a:spcBef>
            <a:spcAft>
              <a:spcPct val="35000"/>
            </a:spcAft>
            <a:buNone/>
          </a:pPr>
          <a:r>
            <a:rPr lang="en-US" sz="1800" i="0" kern="1200"/>
            <a:t>Survival</a:t>
          </a:r>
          <a:endParaRPr lang="en-US" sz="1800" kern="1200"/>
        </a:p>
      </dsp:txBody>
      <dsp:txXfrm>
        <a:off x="1159372" y="4016394"/>
        <a:ext cx="4306239" cy="10040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Grow</a:t>
          </a:r>
          <a:r>
            <a:rPr lang="en-US" sz="700" kern="1200"/>
            <a:t>: </a:t>
          </a:r>
          <a:r>
            <a:rPr lang="en-US" sz="700"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Freedom from </a:t>
          </a:r>
          <a:r>
            <a:rPr lang="en-US" sz="1000" b="1" i="1" kern="1200"/>
            <a:t>Want</a:t>
          </a:r>
          <a:r>
            <a:rPr lang="en-US" sz="1000" b="1" i="0" kern="1200"/>
            <a:t>: </a:t>
          </a:r>
        </a:p>
        <a:p>
          <a:pPr marL="0" lvl="0" indent="0" algn="ctr" defTabSz="444500">
            <a:lnSpc>
              <a:spcPct val="90000"/>
            </a:lnSpc>
            <a:spcBef>
              <a:spcPct val="0"/>
            </a:spcBef>
            <a:spcAft>
              <a:spcPct val="35000"/>
            </a:spcAft>
            <a:buNone/>
          </a:pPr>
          <a:r>
            <a:rPr lang="en-US" sz="1000" b="1" i="0" kern="1200"/>
            <a:t>Survival</a:t>
          </a:r>
          <a:endParaRPr lang="en-US" sz="1000" b="1" kern="1200"/>
        </a:p>
      </dsp:txBody>
      <dsp:txXfrm>
        <a:off x="472329" y="1873856"/>
        <a:ext cx="1754366" cy="4684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Grow</a:t>
          </a:r>
          <a:r>
            <a:rPr lang="en-US" sz="700" kern="1200"/>
            <a:t>: </a:t>
          </a:r>
          <a:r>
            <a:rPr lang="en-US" sz="700"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Freedom from </a:t>
          </a:r>
          <a:r>
            <a:rPr lang="en-US" sz="1000" b="1" i="1" kern="1200"/>
            <a:t>Want</a:t>
          </a:r>
          <a:r>
            <a:rPr lang="en-US" sz="1000" b="1" i="0" kern="1200"/>
            <a:t>: </a:t>
          </a:r>
        </a:p>
        <a:p>
          <a:pPr marL="0" lvl="0" indent="0" algn="ctr" defTabSz="444500">
            <a:lnSpc>
              <a:spcPct val="90000"/>
            </a:lnSpc>
            <a:spcBef>
              <a:spcPct val="0"/>
            </a:spcBef>
            <a:spcAft>
              <a:spcPct val="35000"/>
            </a:spcAft>
            <a:buNone/>
          </a:pPr>
          <a:r>
            <a:rPr lang="en-US" sz="1000" b="1" i="0" kern="1200"/>
            <a:t>Survival</a:t>
          </a:r>
          <a:endParaRPr lang="en-US" sz="1000" b="1" kern="1200"/>
        </a:p>
      </dsp:txBody>
      <dsp:txXfrm>
        <a:off x="472329" y="1873856"/>
        <a:ext cx="1754366" cy="4684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Grow</a:t>
          </a:r>
          <a:r>
            <a:rPr lang="en-US" sz="700" kern="1200"/>
            <a:t>: </a:t>
          </a:r>
          <a:r>
            <a:rPr lang="en-US" sz="700"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Freedom from </a:t>
          </a:r>
          <a:r>
            <a:rPr lang="en-US" sz="1000" b="1" i="1" kern="1200"/>
            <a:t>Fear</a:t>
          </a:r>
          <a:r>
            <a:rPr lang="en-US" sz="1000" b="1" i="0" kern="1200"/>
            <a:t>: </a:t>
          </a:r>
        </a:p>
        <a:p>
          <a:pPr marL="0" lvl="0" indent="0" algn="ctr" defTabSz="444500">
            <a:lnSpc>
              <a:spcPct val="90000"/>
            </a:lnSpc>
            <a:spcBef>
              <a:spcPct val="0"/>
            </a:spcBef>
            <a:spcAft>
              <a:spcPct val="35000"/>
            </a:spcAft>
            <a:buNone/>
          </a:pPr>
          <a:r>
            <a:rPr lang="en-US" sz="1000" b="1" i="0" kern="1200"/>
            <a:t>Feeling Safe &amp; Secure</a:t>
          </a:r>
          <a:endParaRPr lang="en-US" sz="1000" b="1"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a:t>Freedom from </a:t>
          </a:r>
          <a:r>
            <a:rPr lang="en-US" sz="700" b="1" i="1" kern="1200"/>
            <a:t>Want</a:t>
          </a:r>
          <a:r>
            <a:rPr lang="en-US" sz="700" b="1" i="0" kern="1200"/>
            <a:t>: </a:t>
          </a:r>
        </a:p>
        <a:p>
          <a:pPr marL="0" lvl="0" indent="0" algn="ctr" defTabSz="311150">
            <a:lnSpc>
              <a:spcPct val="90000"/>
            </a:lnSpc>
            <a:spcBef>
              <a:spcPct val="0"/>
            </a:spcBef>
            <a:spcAft>
              <a:spcPct val="35000"/>
            </a:spcAft>
            <a:buNone/>
          </a:pPr>
          <a:r>
            <a:rPr lang="en-US" sz="700" b="1" i="0" kern="1200"/>
            <a:t>Survival</a:t>
          </a:r>
          <a:endParaRPr lang="en-US" sz="700" b="1" kern="1200"/>
        </a:p>
      </dsp:txBody>
      <dsp:txXfrm>
        <a:off x="472329" y="1873856"/>
        <a:ext cx="1754366" cy="4684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a:t>Freedom to </a:t>
          </a:r>
          <a:r>
            <a:rPr lang="en-US" sz="700" b="1" i="1" kern="1200"/>
            <a:t>Grow</a:t>
          </a:r>
          <a:r>
            <a:rPr lang="en-US" sz="700" b="1" kern="1200"/>
            <a:t>: </a:t>
          </a:r>
          <a:r>
            <a:rPr lang="en-US" sz="700" b="1"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a:t>Freedom from </a:t>
          </a:r>
          <a:r>
            <a:rPr lang="en-US" sz="700" b="1" i="1" kern="1200"/>
            <a:t>Want</a:t>
          </a:r>
          <a:r>
            <a:rPr lang="en-US" sz="700" b="1" i="0" kern="1200"/>
            <a:t>: </a:t>
          </a:r>
        </a:p>
        <a:p>
          <a:pPr marL="0" lvl="0" indent="0" algn="ctr" defTabSz="311150">
            <a:lnSpc>
              <a:spcPct val="90000"/>
            </a:lnSpc>
            <a:spcBef>
              <a:spcPct val="0"/>
            </a:spcBef>
            <a:spcAft>
              <a:spcPct val="35000"/>
            </a:spcAft>
            <a:buNone/>
          </a:pPr>
          <a:r>
            <a:rPr lang="en-US" sz="700" b="1" i="0" kern="1200"/>
            <a:t>Survival</a:t>
          </a:r>
          <a:endParaRPr lang="en-US" sz="700" b="1" kern="1200"/>
        </a:p>
      </dsp:txBody>
      <dsp:txXfrm>
        <a:off x="472329" y="1873856"/>
        <a:ext cx="1754366" cy="4684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a:t>Freedom to </a:t>
          </a:r>
          <a:r>
            <a:rPr lang="en-US" sz="700" b="1" i="1" kern="1200"/>
            <a:t>Grow</a:t>
          </a:r>
          <a:r>
            <a:rPr lang="en-US" sz="700" b="1" kern="1200"/>
            <a:t>: </a:t>
          </a:r>
          <a:r>
            <a:rPr lang="en-US" sz="700" b="1"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a:t>Freedom from </a:t>
          </a:r>
          <a:r>
            <a:rPr lang="en-US" sz="700" b="1" i="1" kern="1200"/>
            <a:t>Want</a:t>
          </a:r>
          <a:r>
            <a:rPr lang="en-US" sz="700" b="1" i="0" kern="1200"/>
            <a:t>: </a:t>
          </a:r>
        </a:p>
        <a:p>
          <a:pPr marL="0" lvl="0" indent="0" algn="ctr" defTabSz="311150">
            <a:lnSpc>
              <a:spcPct val="90000"/>
            </a:lnSpc>
            <a:spcBef>
              <a:spcPct val="0"/>
            </a:spcBef>
            <a:spcAft>
              <a:spcPct val="35000"/>
            </a:spcAft>
            <a:buNone/>
          </a:pPr>
          <a:r>
            <a:rPr lang="en-US" sz="700" b="1" i="0" kern="1200"/>
            <a:t>Survival</a:t>
          </a:r>
          <a:endParaRPr lang="en-US" sz="700" b="1" kern="1200"/>
        </a:p>
      </dsp:txBody>
      <dsp:txXfrm>
        <a:off x="472329" y="1873856"/>
        <a:ext cx="1754366" cy="4684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70173-6173-4B67-B65F-694843A6E2D6}">
      <dsp:nvSpPr>
        <dsp:cNvPr id="0" name=""/>
        <dsp:cNvSpPr/>
      </dsp:nvSpPr>
      <dsp:spPr>
        <a:xfrm rot="16200000">
          <a:off x="-439210" y="443920"/>
          <a:ext cx="5418667" cy="4530825"/>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kern="1200"/>
            <a:t>What It Can Do</a:t>
          </a:r>
        </a:p>
        <a:p>
          <a:pPr marL="171450" lvl="1" indent="-171450" algn="l" defTabSz="711200">
            <a:lnSpc>
              <a:spcPct val="90000"/>
            </a:lnSpc>
            <a:spcBef>
              <a:spcPct val="0"/>
            </a:spcBef>
            <a:spcAft>
              <a:spcPct val="15000"/>
            </a:spcAft>
            <a:buChar char="•"/>
          </a:pPr>
          <a:r>
            <a:rPr lang="en-US" sz="1600" kern="1200"/>
            <a:t>Wipe out credit card debt and other unsecured debt</a:t>
          </a:r>
        </a:p>
        <a:p>
          <a:pPr marL="171450" lvl="1" indent="-171450" algn="l" defTabSz="711200">
            <a:lnSpc>
              <a:spcPct val="90000"/>
            </a:lnSpc>
            <a:spcBef>
              <a:spcPct val="0"/>
            </a:spcBef>
            <a:spcAft>
              <a:spcPct val="15000"/>
            </a:spcAft>
            <a:buChar char="•"/>
          </a:pPr>
          <a:r>
            <a:rPr lang="en-US" sz="1600" kern="1200"/>
            <a:t>Stop creditor harassment and collection activities</a:t>
          </a:r>
        </a:p>
        <a:p>
          <a:pPr marL="342900" lvl="2" indent="-171450" algn="l" defTabSz="711200">
            <a:lnSpc>
              <a:spcPct val="90000"/>
            </a:lnSpc>
            <a:spcBef>
              <a:spcPct val="0"/>
            </a:spcBef>
            <a:spcAft>
              <a:spcPct val="15000"/>
            </a:spcAft>
            <a:buChar char="•"/>
          </a:pPr>
          <a:r>
            <a:rPr lang="en-US" sz="1600" kern="1200"/>
            <a:t>Such as if the creditor is about to repossess your car or foreclose your mortgage</a:t>
          </a:r>
        </a:p>
        <a:p>
          <a:pPr marL="171450" lvl="1" indent="-171450" algn="l" defTabSz="711200">
            <a:lnSpc>
              <a:spcPct val="90000"/>
            </a:lnSpc>
            <a:spcBef>
              <a:spcPct val="0"/>
            </a:spcBef>
            <a:spcAft>
              <a:spcPct val="15000"/>
            </a:spcAft>
            <a:buChar char="•"/>
          </a:pPr>
          <a:r>
            <a:rPr lang="en-US" sz="1600" kern="1200"/>
            <a:t>Eliminate certain kinds of liens</a:t>
          </a:r>
        </a:p>
      </dsp:txBody>
      <dsp:txXfrm rot="5400000">
        <a:off x="4711" y="1083732"/>
        <a:ext cx="4530825" cy="3251201"/>
      </dsp:txXfrm>
    </dsp:sp>
    <dsp:sp modelId="{BF56FE1A-9DB3-4E11-BCF7-FB7E10B5281D}">
      <dsp:nvSpPr>
        <dsp:cNvPr id="0" name=""/>
        <dsp:cNvSpPr/>
      </dsp:nvSpPr>
      <dsp:spPr>
        <a:xfrm rot="16200000">
          <a:off x="4431426" y="443920"/>
          <a:ext cx="5418667" cy="4530825"/>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kern="1200"/>
            <a:t>And What It Does </a:t>
          </a:r>
          <a:r>
            <a:rPr lang="en-US" sz="2000" kern="1200">
              <a:solidFill>
                <a:schemeClr val="accent5"/>
              </a:solidFill>
            </a:rPr>
            <a:t>Not </a:t>
          </a:r>
          <a:r>
            <a:rPr lang="en-US" sz="2000" kern="1200"/>
            <a:t>Do…</a:t>
          </a:r>
        </a:p>
        <a:p>
          <a:pPr marL="171450" lvl="1" indent="-171450" algn="l" defTabSz="711200">
            <a:lnSpc>
              <a:spcPct val="90000"/>
            </a:lnSpc>
            <a:spcBef>
              <a:spcPct val="0"/>
            </a:spcBef>
            <a:spcAft>
              <a:spcPct val="15000"/>
            </a:spcAft>
            <a:buChar char="•"/>
          </a:pPr>
          <a:r>
            <a:rPr lang="en-US" sz="1600" kern="1200"/>
            <a:t>Prevent a secured creditor from repossessing property </a:t>
          </a:r>
        </a:p>
        <a:p>
          <a:pPr marL="171450" lvl="1" indent="-171450" algn="l" defTabSz="711200">
            <a:lnSpc>
              <a:spcPct val="90000"/>
            </a:lnSpc>
            <a:spcBef>
              <a:spcPct val="0"/>
            </a:spcBef>
            <a:spcAft>
              <a:spcPct val="15000"/>
            </a:spcAft>
            <a:buChar char="•"/>
          </a:pPr>
          <a:r>
            <a:rPr lang="en-US" sz="1600" kern="1200"/>
            <a:t>Eliminate child support and alimony obligations</a:t>
          </a:r>
        </a:p>
        <a:p>
          <a:pPr marL="171450" lvl="1" indent="-171450" algn="l" defTabSz="711200">
            <a:lnSpc>
              <a:spcPct val="90000"/>
            </a:lnSpc>
            <a:spcBef>
              <a:spcPct val="0"/>
            </a:spcBef>
            <a:spcAft>
              <a:spcPct val="15000"/>
            </a:spcAft>
            <a:buChar char="•"/>
          </a:pPr>
          <a:r>
            <a:rPr lang="en-US" sz="1600" kern="1200"/>
            <a:t>Wipe out student loans, except in very limited circumstances</a:t>
          </a:r>
        </a:p>
        <a:p>
          <a:pPr marL="171450" lvl="1" indent="-171450" algn="l" defTabSz="711200">
            <a:lnSpc>
              <a:spcPct val="90000"/>
            </a:lnSpc>
            <a:spcBef>
              <a:spcPct val="0"/>
            </a:spcBef>
            <a:spcAft>
              <a:spcPct val="15000"/>
            </a:spcAft>
            <a:buChar char="•"/>
          </a:pPr>
          <a:r>
            <a:rPr lang="en-US" sz="1600" kern="1200"/>
            <a:t>Eliminate most tax debts</a:t>
          </a:r>
        </a:p>
        <a:p>
          <a:pPr marL="171450" lvl="1" indent="-171450" algn="l" defTabSz="711200">
            <a:lnSpc>
              <a:spcPct val="90000"/>
            </a:lnSpc>
            <a:spcBef>
              <a:spcPct val="0"/>
            </a:spcBef>
            <a:spcAft>
              <a:spcPct val="15000"/>
            </a:spcAft>
            <a:buChar char="•"/>
          </a:pPr>
          <a:r>
            <a:rPr lang="en-US" sz="1600" kern="1200"/>
            <a:t>Remove fines and penalties imposed for violating the law, such as traffic tickets and criminal restitution</a:t>
          </a:r>
        </a:p>
        <a:p>
          <a:pPr marL="171450" lvl="1" indent="-171450" algn="l" defTabSz="711200">
            <a:lnSpc>
              <a:spcPct val="90000"/>
            </a:lnSpc>
            <a:spcBef>
              <a:spcPct val="0"/>
            </a:spcBef>
            <a:spcAft>
              <a:spcPct val="15000"/>
            </a:spcAft>
            <a:buChar char="•"/>
          </a:pPr>
          <a:r>
            <a:rPr lang="en-US" sz="1600" kern="1200"/>
            <a:t>Eliminate debts for personal injury or death caused by your intoxicated driving</a:t>
          </a:r>
        </a:p>
        <a:p>
          <a:pPr marL="114300" lvl="1" indent="-114300" algn="l" defTabSz="666750">
            <a:lnSpc>
              <a:spcPct val="90000"/>
            </a:lnSpc>
            <a:spcBef>
              <a:spcPct val="0"/>
            </a:spcBef>
            <a:spcAft>
              <a:spcPct val="15000"/>
            </a:spcAft>
            <a:buChar char="•"/>
          </a:pPr>
          <a:endParaRPr lang="en-US" sz="1500" kern="1200"/>
        </a:p>
      </dsp:txBody>
      <dsp:txXfrm rot="5400000">
        <a:off x="4875347" y="1083732"/>
        <a:ext cx="4530825"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Grow</a:t>
          </a:r>
          <a:r>
            <a:rPr lang="en-US" sz="700" kern="1200"/>
            <a:t>: </a:t>
          </a:r>
          <a:r>
            <a:rPr lang="en-US" sz="700"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Freedom from </a:t>
          </a:r>
          <a:r>
            <a:rPr lang="en-US" sz="1000" b="1" i="1" kern="1200"/>
            <a:t>Want</a:t>
          </a:r>
          <a:r>
            <a:rPr lang="en-US" sz="1000" b="1" i="0" kern="1200"/>
            <a:t>: </a:t>
          </a:r>
        </a:p>
        <a:p>
          <a:pPr marL="0" lvl="0" indent="0" algn="ctr" defTabSz="444500">
            <a:lnSpc>
              <a:spcPct val="90000"/>
            </a:lnSpc>
            <a:spcBef>
              <a:spcPct val="0"/>
            </a:spcBef>
            <a:spcAft>
              <a:spcPct val="35000"/>
            </a:spcAft>
            <a:buNone/>
          </a:pPr>
          <a:r>
            <a:rPr lang="en-US" sz="1000" b="1" i="0" kern="1200"/>
            <a:t>Survival</a:t>
          </a:r>
          <a:endParaRPr lang="en-US" sz="1000" b="1" kern="1200"/>
        </a:p>
      </dsp:txBody>
      <dsp:txXfrm>
        <a:off x="472329" y="1873856"/>
        <a:ext cx="1754366" cy="468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Grow</a:t>
          </a:r>
          <a:r>
            <a:rPr lang="en-US" sz="700" kern="1200"/>
            <a:t>: </a:t>
          </a:r>
          <a:r>
            <a:rPr lang="en-US" sz="700"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Freedom from </a:t>
          </a:r>
          <a:r>
            <a:rPr lang="en-US" sz="1000" b="1" i="1" kern="1200"/>
            <a:t>Want</a:t>
          </a:r>
          <a:r>
            <a:rPr lang="en-US" sz="1000" b="1" i="0" kern="1200"/>
            <a:t>: </a:t>
          </a:r>
        </a:p>
        <a:p>
          <a:pPr marL="0" lvl="0" indent="0" algn="ctr" defTabSz="444500">
            <a:lnSpc>
              <a:spcPct val="90000"/>
            </a:lnSpc>
            <a:spcBef>
              <a:spcPct val="0"/>
            </a:spcBef>
            <a:spcAft>
              <a:spcPct val="35000"/>
            </a:spcAft>
            <a:buNone/>
          </a:pPr>
          <a:r>
            <a:rPr lang="en-US" sz="1000" b="1" i="0" kern="1200"/>
            <a:t>Survival</a:t>
          </a:r>
          <a:endParaRPr lang="en-US" sz="1000" b="1" kern="1200"/>
        </a:p>
      </dsp:txBody>
      <dsp:txXfrm>
        <a:off x="472329" y="1873856"/>
        <a:ext cx="1754366" cy="468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Grow</a:t>
          </a:r>
          <a:r>
            <a:rPr lang="en-US" sz="700" kern="1200"/>
            <a:t>: </a:t>
          </a:r>
          <a:r>
            <a:rPr lang="en-US" sz="700"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Freedom from </a:t>
          </a:r>
          <a:r>
            <a:rPr lang="en-US" sz="1000" b="1" i="1" kern="1200"/>
            <a:t>Want</a:t>
          </a:r>
          <a:r>
            <a:rPr lang="en-US" sz="1000" b="1" i="0" kern="1200"/>
            <a:t>: </a:t>
          </a:r>
        </a:p>
        <a:p>
          <a:pPr marL="0" lvl="0" indent="0" algn="ctr" defTabSz="444500">
            <a:lnSpc>
              <a:spcPct val="90000"/>
            </a:lnSpc>
            <a:spcBef>
              <a:spcPct val="0"/>
            </a:spcBef>
            <a:spcAft>
              <a:spcPct val="35000"/>
            </a:spcAft>
            <a:buNone/>
          </a:pPr>
          <a:r>
            <a:rPr lang="en-US" sz="1000" b="1" i="0" kern="1200"/>
            <a:t>Survival</a:t>
          </a:r>
          <a:endParaRPr lang="en-US" sz="1000" b="1" kern="1200"/>
        </a:p>
      </dsp:txBody>
      <dsp:txXfrm>
        <a:off x="472329" y="1873856"/>
        <a:ext cx="1754366" cy="468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Grow</a:t>
          </a:r>
          <a:r>
            <a:rPr lang="en-US" sz="700" kern="1200"/>
            <a:t>: </a:t>
          </a:r>
          <a:r>
            <a:rPr lang="en-US" sz="700"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Freedom from </a:t>
          </a:r>
          <a:r>
            <a:rPr lang="en-US" sz="1000" b="1" i="1" kern="1200"/>
            <a:t>Want</a:t>
          </a:r>
          <a:r>
            <a:rPr lang="en-US" sz="1000" b="1" i="0" kern="1200"/>
            <a:t>: </a:t>
          </a:r>
        </a:p>
        <a:p>
          <a:pPr marL="0" lvl="0" indent="0" algn="ctr" defTabSz="444500">
            <a:lnSpc>
              <a:spcPct val="90000"/>
            </a:lnSpc>
            <a:spcBef>
              <a:spcPct val="0"/>
            </a:spcBef>
            <a:spcAft>
              <a:spcPct val="35000"/>
            </a:spcAft>
            <a:buNone/>
          </a:pPr>
          <a:r>
            <a:rPr lang="en-US" sz="1000" b="1" i="0" kern="1200"/>
            <a:t>Survival</a:t>
          </a:r>
          <a:endParaRPr lang="en-US" sz="1000" b="1" kern="1200"/>
        </a:p>
      </dsp:txBody>
      <dsp:txXfrm>
        <a:off x="472329" y="1873856"/>
        <a:ext cx="1754366" cy="468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Grow</a:t>
          </a:r>
          <a:r>
            <a:rPr lang="en-US" sz="700" kern="1200"/>
            <a:t>: </a:t>
          </a:r>
          <a:r>
            <a:rPr lang="en-US" sz="700"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Freedom from </a:t>
          </a:r>
          <a:r>
            <a:rPr lang="en-US" sz="1000" b="1" i="1" kern="1200"/>
            <a:t>Want</a:t>
          </a:r>
          <a:r>
            <a:rPr lang="en-US" sz="1000" b="1" i="0" kern="1200"/>
            <a:t>: </a:t>
          </a:r>
        </a:p>
        <a:p>
          <a:pPr marL="0" lvl="0" indent="0" algn="ctr" defTabSz="444500">
            <a:lnSpc>
              <a:spcPct val="90000"/>
            </a:lnSpc>
            <a:spcBef>
              <a:spcPct val="0"/>
            </a:spcBef>
            <a:spcAft>
              <a:spcPct val="35000"/>
            </a:spcAft>
            <a:buNone/>
          </a:pPr>
          <a:r>
            <a:rPr lang="en-US" sz="1000" b="1" i="0" kern="1200"/>
            <a:t>Survival</a:t>
          </a:r>
          <a:endParaRPr lang="en-US" sz="1000" b="1" kern="1200"/>
        </a:p>
      </dsp:txBody>
      <dsp:txXfrm>
        <a:off x="472329" y="1873856"/>
        <a:ext cx="1754366" cy="4684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Grow</a:t>
          </a:r>
          <a:r>
            <a:rPr lang="en-US" sz="700" kern="1200"/>
            <a:t>: </a:t>
          </a:r>
          <a:r>
            <a:rPr lang="en-US" sz="700"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Freedom from </a:t>
          </a:r>
          <a:r>
            <a:rPr lang="en-US" sz="1000" b="1" i="1" kern="1200"/>
            <a:t>Want</a:t>
          </a:r>
          <a:r>
            <a:rPr lang="en-US" sz="1000" b="1" i="0" kern="1200"/>
            <a:t>: </a:t>
          </a:r>
        </a:p>
        <a:p>
          <a:pPr marL="0" lvl="0" indent="0" algn="ctr" defTabSz="444500">
            <a:lnSpc>
              <a:spcPct val="90000"/>
            </a:lnSpc>
            <a:spcBef>
              <a:spcPct val="0"/>
            </a:spcBef>
            <a:spcAft>
              <a:spcPct val="35000"/>
            </a:spcAft>
            <a:buNone/>
          </a:pPr>
          <a:r>
            <a:rPr lang="en-US" sz="1000" b="1" i="0" kern="1200"/>
            <a:t>Survival</a:t>
          </a:r>
          <a:endParaRPr lang="en-US" sz="1000" b="1" kern="1200"/>
        </a:p>
      </dsp:txBody>
      <dsp:txXfrm>
        <a:off x="472329" y="1873856"/>
        <a:ext cx="1754366" cy="4684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Grow</a:t>
          </a:r>
          <a:r>
            <a:rPr lang="en-US" sz="700" kern="1200"/>
            <a:t>: </a:t>
          </a:r>
          <a:r>
            <a:rPr lang="en-US" sz="700"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Freedom from </a:t>
          </a:r>
          <a:r>
            <a:rPr lang="en-US" sz="1000" b="1" i="1" kern="1200"/>
            <a:t>Want</a:t>
          </a:r>
          <a:r>
            <a:rPr lang="en-US" sz="1000" b="1" i="0" kern="1200"/>
            <a:t>: </a:t>
          </a:r>
        </a:p>
        <a:p>
          <a:pPr marL="0" lvl="0" indent="0" algn="ctr" defTabSz="444500">
            <a:lnSpc>
              <a:spcPct val="90000"/>
            </a:lnSpc>
            <a:spcBef>
              <a:spcPct val="0"/>
            </a:spcBef>
            <a:spcAft>
              <a:spcPct val="35000"/>
            </a:spcAft>
            <a:buNone/>
          </a:pPr>
          <a:r>
            <a:rPr lang="en-US" sz="1000" b="1" i="0" kern="1200"/>
            <a:t>Survival</a:t>
          </a:r>
          <a:endParaRPr lang="en-US" sz="1000" b="1" kern="1200"/>
        </a:p>
      </dsp:txBody>
      <dsp:txXfrm>
        <a:off x="472329" y="1873856"/>
        <a:ext cx="1754366" cy="4684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1079610" y="0"/>
          <a:ext cx="53980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Progress</a:t>
          </a:r>
          <a:r>
            <a:rPr lang="en-US" sz="700" kern="1200"/>
            <a:t>: Higher Purpose</a:t>
          </a:r>
        </a:p>
      </dsp:txBody>
      <dsp:txXfrm>
        <a:off x="1079610" y="0"/>
        <a:ext cx="539805" cy="468464"/>
      </dsp:txXfrm>
    </dsp:sp>
    <dsp:sp modelId="{19052FB7-98AB-4902-BF8B-66364E597DE6}">
      <dsp:nvSpPr>
        <dsp:cNvPr id="0" name=""/>
        <dsp:cNvSpPr/>
      </dsp:nvSpPr>
      <dsp:spPr>
        <a:xfrm>
          <a:off x="809707" y="468464"/>
          <a:ext cx="107961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Grow</a:t>
          </a:r>
          <a:r>
            <a:rPr lang="en-US" sz="700" kern="1200"/>
            <a:t>: </a:t>
          </a:r>
          <a:r>
            <a:rPr lang="en-US" sz="700" i="0" kern="1200"/>
            <a:t>Self-Improvement &amp; Achievement</a:t>
          </a:r>
        </a:p>
      </dsp:txBody>
      <dsp:txXfrm>
        <a:off x="998639" y="468464"/>
        <a:ext cx="701746" cy="468464"/>
      </dsp:txXfrm>
    </dsp:sp>
    <dsp:sp modelId="{8B9A670D-4097-4D35-A072-21BB173D8854}">
      <dsp:nvSpPr>
        <dsp:cNvPr id="0" name=""/>
        <dsp:cNvSpPr/>
      </dsp:nvSpPr>
      <dsp:spPr>
        <a:xfrm>
          <a:off x="539804" y="936928"/>
          <a:ext cx="1619415"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to </a:t>
          </a:r>
          <a:r>
            <a:rPr lang="en-US" sz="700" i="1" kern="1200"/>
            <a:t>Thrive</a:t>
          </a:r>
          <a:r>
            <a:rPr lang="en-US" sz="700" kern="1200"/>
            <a:t>: </a:t>
          </a:r>
        </a:p>
        <a:p>
          <a:pPr marL="0" lvl="0" indent="0" algn="ctr" defTabSz="311150">
            <a:lnSpc>
              <a:spcPct val="90000"/>
            </a:lnSpc>
            <a:spcBef>
              <a:spcPct val="0"/>
            </a:spcBef>
            <a:spcAft>
              <a:spcPct val="35000"/>
            </a:spcAft>
            <a:buNone/>
          </a:pPr>
          <a:r>
            <a:rPr lang="en-US" sz="700" kern="1200"/>
            <a:t>Love &amp; Belonging</a:t>
          </a:r>
        </a:p>
      </dsp:txBody>
      <dsp:txXfrm>
        <a:off x="823202" y="936928"/>
        <a:ext cx="1052619" cy="468464"/>
      </dsp:txXfrm>
    </dsp:sp>
    <dsp:sp modelId="{BE28F2BF-2BF4-45A4-820B-3593E28BF3C5}">
      <dsp:nvSpPr>
        <dsp:cNvPr id="0" name=""/>
        <dsp:cNvSpPr/>
      </dsp:nvSpPr>
      <dsp:spPr>
        <a:xfrm>
          <a:off x="269902" y="1405392"/>
          <a:ext cx="2159220" cy="468464"/>
        </a:xfrm>
        <a:prstGeom prst="trapezoid">
          <a:avLst>
            <a:gd name="adj" fmla="val 5761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Freedom from </a:t>
          </a:r>
          <a:r>
            <a:rPr lang="en-US" sz="700" i="1" kern="1200"/>
            <a:t>Fear</a:t>
          </a:r>
          <a:r>
            <a:rPr lang="en-US" sz="700" i="0" kern="1200"/>
            <a:t>: </a:t>
          </a:r>
        </a:p>
        <a:p>
          <a:pPr marL="0" lvl="0" indent="0" algn="ctr" defTabSz="311150">
            <a:lnSpc>
              <a:spcPct val="90000"/>
            </a:lnSpc>
            <a:spcBef>
              <a:spcPct val="0"/>
            </a:spcBef>
            <a:spcAft>
              <a:spcPct val="35000"/>
            </a:spcAft>
            <a:buNone/>
          </a:pPr>
          <a:r>
            <a:rPr lang="en-US" sz="700" i="0" kern="1200"/>
            <a:t>Feeling Safe &amp; Secure</a:t>
          </a:r>
          <a:endParaRPr lang="en-US" sz="700" kern="1200"/>
        </a:p>
      </dsp:txBody>
      <dsp:txXfrm>
        <a:off x="647765" y="1405392"/>
        <a:ext cx="1403493" cy="468464"/>
      </dsp:txXfrm>
    </dsp:sp>
    <dsp:sp modelId="{ADC3B13F-A43B-4EAD-9FB7-EBACDA3F84D4}">
      <dsp:nvSpPr>
        <dsp:cNvPr id="0" name=""/>
        <dsp:cNvSpPr/>
      </dsp:nvSpPr>
      <dsp:spPr>
        <a:xfrm>
          <a:off x="0" y="1873856"/>
          <a:ext cx="2699025" cy="468464"/>
        </a:xfrm>
        <a:prstGeom prst="trapezoid">
          <a:avLst>
            <a:gd name="adj" fmla="val 57614"/>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Freedom from </a:t>
          </a:r>
          <a:r>
            <a:rPr lang="en-US" sz="1000" b="1" i="1" kern="1200"/>
            <a:t>Want</a:t>
          </a:r>
          <a:r>
            <a:rPr lang="en-US" sz="1000" b="1" i="0" kern="1200"/>
            <a:t>: </a:t>
          </a:r>
        </a:p>
        <a:p>
          <a:pPr marL="0" lvl="0" indent="0" algn="ctr" defTabSz="444500">
            <a:lnSpc>
              <a:spcPct val="90000"/>
            </a:lnSpc>
            <a:spcBef>
              <a:spcPct val="0"/>
            </a:spcBef>
            <a:spcAft>
              <a:spcPct val="35000"/>
            </a:spcAft>
            <a:buNone/>
          </a:pPr>
          <a:r>
            <a:rPr lang="en-US" sz="1000" b="1" i="0" kern="1200"/>
            <a:t>Survival</a:t>
          </a:r>
          <a:endParaRPr lang="en-US" sz="1000" b="1" kern="1200"/>
        </a:p>
      </dsp:txBody>
      <dsp:txXfrm>
        <a:off x="472329" y="1873856"/>
        <a:ext cx="1754366" cy="4684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07BB3-E9CB-4AB6-9B67-5C481A3A1537}"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E506D-C797-4A8B-B749-AB39790BC048}" type="slidenum">
              <a:rPr lang="en-US" smtClean="0"/>
              <a:t>‹#›</a:t>
            </a:fld>
            <a:endParaRPr lang="en-US"/>
          </a:p>
        </p:txBody>
      </p:sp>
    </p:spTree>
    <p:extLst>
      <p:ext uri="{BB962C8B-B14F-4D97-AF65-F5344CB8AC3E}">
        <p14:creationId xmlns:p14="http://schemas.microsoft.com/office/powerpoint/2010/main" val="336228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Resources</a:t>
            </a:r>
            <a:r>
              <a:rPr lang="en-US" sz="1200" kern="1200" baseline="0">
                <a:solidFill>
                  <a:schemeClr val="tx1"/>
                </a:solidFill>
                <a:effectLst/>
                <a:latin typeface="+mn-lt"/>
                <a:ea typeface="+mn-ea"/>
                <a:cs typeface="+mn-cs"/>
              </a:rPr>
              <a:t> are vast and will offer you multiple opportunities. </a:t>
            </a:r>
            <a:r>
              <a:rPr lang="en-US" sz="1200" kern="1200">
                <a:solidFill>
                  <a:schemeClr val="tx1"/>
                </a:solidFill>
                <a:effectLst/>
                <a:latin typeface="+mn-lt"/>
                <a:ea typeface="+mn-ea"/>
                <a:cs typeface="+mn-cs"/>
              </a:rPr>
              <a:t>An important question</a:t>
            </a:r>
            <a:r>
              <a:rPr lang="en-US" sz="1200" kern="1200" baseline="0">
                <a:solidFill>
                  <a:schemeClr val="tx1"/>
                </a:solidFill>
                <a:effectLst/>
                <a:latin typeface="+mn-lt"/>
                <a:ea typeface="+mn-ea"/>
                <a:cs typeface="+mn-cs"/>
              </a:rPr>
              <a:t> is what your needs are. It is important to address your basic needs first and then proceed with more complex wishes and wants.</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17E506D-C797-4A8B-B749-AB39790BC048}" type="slidenum">
              <a:rPr lang="en-US" smtClean="0"/>
              <a:t>3</a:t>
            </a:fld>
            <a:endParaRPr lang="en-US"/>
          </a:p>
        </p:txBody>
      </p:sp>
    </p:spTree>
    <p:extLst>
      <p:ext uri="{BB962C8B-B14F-4D97-AF65-F5344CB8AC3E}">
        <p14:creationId xmlns:p14="http://schemas.microsoft.com/office/powerpoint/2010/main" val="149158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7E506D-C797-4A8B-B749-AB39790BC048}" type="slidenum">
              <a:rPr lang="en-US" smtClean="0"/>
              <a:t>22</a:t>
            </a:fld>
            <a:endParaRPr lang="en-US"/>
          </a:p>
        </p:txBody>
      </p:sp>
    </p:spTree>
    <p:extLst>
      <p:ext uri="{BB962C8B-B14F-4D97-AF65-F5344CB8AC3E}">
        <p14:creationId xmlns:p14="http://schemas.microsoft.com/office/powerpoint/2010/main" val="214588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p:spPr>
      </p:sp>
      <p:sp>
        <p:nvSpPr>
          <p:cNvPr id="96259" name="Notes Placeholder 2"/>
          <p:cNvSpPr>
            <a:spLocks noGrp="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1414162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p:spPr>
      </p:sp>
      <p:sp>
        <p:nvSpPr>
          <p:cNvPr id="96259" name="Notes Placeholder 2"/>
          <p:cNvSpPr>
            <a:spLocks noGrp="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933273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p:spPr>
      </p:sp>
      <p:sp>
        <p:nvSpPr>
          <p:cNvPr id="96259" name="Notes Placeholder 2"/>
          <p:cNvSpPr>
            <a:spLocks noGrp="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237556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p:spPr>
      </p:sp>
      <p:sp>
        <p:nvSpPr>
          <p:cNvPr id="96259" name="Notes Placeholder 2"/>
          <p:cNvSpPr>
            <a:spLocks noGrp="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205700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ChangeArrowheads="1" noTextEdit="1"/>
          </p:cNvSpPr>
          <p:nvPr>
            <p:ph type="sldImg"/>
          </p:nvPr>
        </p:nvSpPr>
        <p:spPr>
          <a:ln/>
        </p:spPr>
      </p:sp>
      <p:sp>
        <p:nvSpPr>
          <p:cNvPr id="128003" name="Notes Placeholder 2"/>
          <p:cNvSpPr>
            <a:spLocks noGrp="1"/>
          </p:cNvSpPr>
          <p:nvPr>
            <p:ph type="body" idx="1"/>
          </p:nvPr>
        </p:nvSpPr>
        <p:spPr>
          <a:noFill/>
          <a:ln w="9525"/>
        </p:spPr>
        <p:txBody>
          <a:bodyPr/>
          <a:lstStyle/>
          <a:p>
            <a:r>
              <a:rPr lang="en-US" altLang="en-US"/>
              <a:t>How can you rebuild your credit? </a:t>
            </a:r>
          </a:p>
          <a:p>
            <a:endParaRPr lang="en-US" altLang="en-US"/>
          </a:p>
          <a:p>
            <a:r>
              <a:rPr lang="en-US" altLang="en-US"/>
              <a:t>It doesn’t cost anything to dispute mistakes or outdated items on your credit report. Both the credit reporting company and the information provider (the person, company, or organization that provides information about you to a credit reporting company) are responsible for correcting inaccurate or incomplete information in your report.</a:t>
            </a:r>
          </a:p>
          <a:p>
            <a:endParaRPr lang="en-US" altLang="en-US"/>
          </a:p>
          <a:p>
            <a:r>
              <a:rPr lang="en-US" altLang="en-US"/>
              <a:t>Write a letter to the nationwide credit reporting companies — Equifax, Experian, and TransUnion — attaching copies of all of the documents and tell them why the information on the report is wrong.</a:t>
            </a:r>
          </a:p>
          <a:p>
            <a:endParaRPr lang="en-US" altLang="en-US"/>
          </a:p>
          <a:p>
            <a:r>
              <a:rPr lang="en-US" altLang="en-US"/>
              <a:t>Ask that the error be corrected and send your letter by certified mail “return receipt requested.” Within 30 days credit reporting companies must investigate the items you question. They forward this information to the debt collector who is legally obligated to investigate it under The Credit Repair Organizations Act.  Keep copies of what you send them.  Keep notes of any phone calls.</a:t>
            </a:r>
          </a:p>
          <a:p>
            <a:endParaRPr lang="en-US" altLang="en-US"/>
          </a:p>
          <a:p>
            <a:r>
              <a:rPr lang="en-US" altLang="en-US"/>
              <a:t>When the investigation is complete, the credit reporting company also must give you the results in writing, along with a free copy of your report if the dispute results in a change.</a:t>
            </a:r>
          </a:p>
        </p:txBody>
      </p:sp>
    </p:spTree>
    <p:extLst>
      <p:ext uri="{BB962C8B-B14F-4D97-AF65-F5344CB8AC3E}">
        <p14:creationId xmlns:p14="http://schemas.microsoft.com/office/powerpoint/2010/main" val="10556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ChangeArrowheads="1" noTextEdit="1"/>
          </p:cNvSpPr>
          <p:nvPr>
            <p:ph type="sldImg"/>
          </p:nvPr>
        </p:nvSpPr>
        <p:spPr>
          <a:ln/>
        </p:spPr>
      </p:sp>
      <p:sp>
        <p:nvSpPr>
          <p:cNvPr id="93187" name="Notes Placeholder 2"/>
          <p:cNvSpPr>
            <a:spLocks noGrp="1"/>
          </p:cNvSpPr>
          <p:nvPr>
            <p:ph type="body" idx="1"/>
          </p:nvPr>
        </p:nvSpPr>
        <p:spPr>
          <a:noFill/>
          <a:ln w="9525"/>
        </p:spPr>
        <p:txBody>
          <a:bodyPr/>
          <a:lstStyle/>
          <a:p>
            <a:r>
              <a:rPr lang="en-US" altLang="en-US" b="1"/>
              <a:t>Discuss: </a:t>
            </a:r>
            <a:endParaRPr lang="en-US" altLang="en-US"/>
          </a:p>
          <a:p>
            <a:endParaRPr lang="en-US" altLang="en-US"/>
          </a:p>
          <a:p>
            <a:r>
              <a:rPr lang="en-US" altLang="en-US"/>
              <a:t>Most people have no idea where their money goes.</a:t>
            </a:r>
          </a:p>
          <a:p>
            <a:r>
              <a:rPr lang="en-US" altLang="en-US"/>
              <a:t>Those that do stay out of trouble and end up with more money over their lives.</a:t>
            </a:r>
          </a:p>
        </p:txBody>
      </p:sp>
    </p:spTree>
    <p:extLst>
      <p:ext uri="{BB962C8B-B14F-4D97-AF65-F5344CB8AC3E}">
        <p14:creationId xmlns:p14="http://schemas.microsoft.com/office/powerpoint/2010/main" val="381755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ChangeArrowheads="1" noTextEdit="1"/>
          </p:cNvSpPr>
          <p:nvPr>
            <p:ph type="sldImg"/>
          </p:nvPr>
        </p:nvSpPr>
        <p:spPr>
          <a:ln/>
        </p:spPr>
      </p:sp>
      <p:sp>
        <p:nvSpPr>
          <p:cNvPr id="94211" name="Notes Placeholder 2"/>
          <p:cNvSpPr>
            <a:spLocks noGrp="1"/>
          </p:cNvSpPr>
          <p:nvPr>
            <p:ph type="body" idx="1"/>
          </p:nvPr>
        </p:nvSpPr>
        <p:spPr>
          <a:noFill/>
          <a:ln w="9525"/>
        </p:spPr>
        <p:txBody>
          <a:bodyPr/>
          <a:lstStyle/>
          <a:p>
            <a:r>
              <a:rPr lang="en-US" altLang="en-US" b="1"/>
              <a:t>Discuss: </a:t>
            </a:r>
            <a:endParaRPr lang="en-US" altLang="en-US"/>
          </a:p>
          <a:p>
            <a:endParaRPr lang="en-US" altLang="en-US"/>
          </a:p>
          <a:p>
            <a:r>
              <a:rPr lang="en-US" altLang="en-US"/>
              <a:t>Tell high school students who have never been employed how what they bring home will be less than what they thought they were making.</a:t>
            </a:r>
          </a:p>
          <a:p>
            <a:endParaRPr lang="en-US" altLang="en-US"/>
          </a:p>
          <a:p>
            <a:r>
              <a:rPr lang="en-US" altLang="en-US"/>
              <a:t>Mention the miscellaneous categories to accommodate Murphy’s Law.</a:t>
            </a:r>
          </a:p>
          <a:p>
            <a:endParaRPr lang="en-US" altLang="en-US"/>
          </a:p>
          <a:p>
            <a:r>
              <a:rPr lang="en-US" altLang="en-US"/>
              <a:t>Note recreation is important – otherwise it is like dieters who try to eat only celery for the rest of their lives.</a:t>
            </a:r>
          </a:p>
          <a:p>
            <a:endParaRPr lang="en-US" altLang="en-US"/>
          </a:p>
          <a:p>
            <a:r>
              <a:rPr lang="en-US" altLang="en-US"/>
              <a:t>Note that if the savings is negative, the person needs to get a roommate, move back home or get a better job.</a:t>
            </a:r>
          </a:p>
        </p:txBody>
      </p:sp>
    </p:spTree>
    <p:extLst>
      <p:ext uri="{BB962C8B-B14F-4D97-AF65-F5344CB8AC3E}">
        <p14:creationId xmlns:p14="http://schemas.microsoft.com/office/powerpoint/2010/main" val="894267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ChangeArrowheads="1" noTextEdit="1"/>
          </p:cNvSpPr>
          <p:nvPr>
            <p:ph type="sldImg"/>
          </p:nvPr>
        </p:nvSpPr>
        <p:spPr>
          <a:ln/>
        </p:spPr>
      </p:sp>
      <p:sp>
        <p:nvSpPr>
          <p:cNvPr id="95235" name="Notes Placeholder 2"/>
          <p:cNvSpPr>
            <a:spLocks noGrp="1"/>
          </p:cNvSpPr>
          <p:nvPr>
            <p:ph type="body" idx="1"/>
          </p:nvPr>
        </p:nvSpPr>
        <p:spPr>
          <a:noFill/>
          <a:ln w="9525"/>
        </p:spPr>
        <p:txBody>
          <a:bodyPr/>
          <a:lstStyle/>
          <a:p>
            <a:r>
              <a:rPr lang="en-US" altLang="en-US"/>
              <a:t>These tools can also help you balance your checkbook and have helpful financial advice too.</a:t>
            </a:r>
          </a:p>
        </p:txBody>
      </p:sp>
    </p:spTree>
    <p:extLst>
      <p:ext uri="{BB962C8B-B14F-4D97-AF65-F5344CB8AC3E}">
        <p14:creationId xmlns:p14="http://schemas.microsoft.com/office/powerpoint/2010/main" val="157895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7E506D-C797-4A8B-B749-AB39790BC048}" type="slidenum">
              <a:rPr lang="en-US" smtClean="0"/>
              <a:t>9</a:t>
            </a:fld>
            <a:endParaRPr lang="en-US"/>
          </a:p>
        </p:txBody>
      </p:sp>
    </p:spTree>
    <p:extLst>
      <p:ext uri="{BB962C8B-B14F-4D97-AF65-F5344CB8AC3E}">
        <p14:creationId xmlns:p14="http://schemas.microsoft.com/office/powerpoint/2010/main" val="310652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7E506D-C797-4A8B-B749-AB39790BC048}" type="slidenum">
              <a:rPr lang="en-US" smtClean="0"/>
              <a:t>10</a:t>
            </a:fld>
            <a:endParaRPr lang="en-US"/>
          </a:p>
        </p:txBody>
      </p:sp>
    </p:spTree>
    <p:extLst>
      <p:ext uri="{BB962C8B-B14F-4D97-AF65-F5344CB8AC3E}">
        <p14:creationId xmlns:p14="http://schemas.microsoft.com/office/powerpoint/2010/main" val="183210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CareerOneStop</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CareerOneStop</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CareerOneStop is sponsored by the U.S. Department of Labor.</a:t>
            </a:r>
            <a:endParaRPr lang="en-US" sz="1100" kern="1200">
              <a:solidFill>
                <a:schemeClr val="tx1"/>
              </a:solidFill>
              <a:effectLst/>
              <a:latin typeface="+mn-lt"/>
              <a:ea typeface="+mn-ea"/>
              <a:cs typeface="+mn-cs"/>
            </a:endParaRPr>
          </a:p>
          <a:p>
            <a:pPr lvl="1"/>
            <a:endParaRPr lang="en-US" sz="11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17E506D-C797-4A8B-B749-AB39790BC048}" type="slidenum">
              <a:rPr lang="en-US" smtClean="0"/>
              <a:t>11</a:t>
            </a:fld>
            <a:endParaRPr lang="en-US"/>
          </a:p>
        </p:txBody>
      </p:sp>
    </p:spTree>
    <p:extLst>
      <p:ext uri="{BB962C8B-B14F-4D97-AF65-F5344CB8AC3E}">
        <p14:creationId xmlns:p14="http://schemas.microsoft.com/office/powerpoint/2010/main" val="332031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7E506D-C797-4A8B-B749-AB39790BC048}" type="slidenum">
              <a:rPr lang="en-US" smtClean="0"/>
              <a:t>12</a:t>
            </a:fld>
            <a:endParaRPr lang="en-US"/>
          </a:p>
        </p:txBody>
      </p:sp>
    </p:spTree>
    <p:extLst>
      <p:ext uri="{BB962C8B-B14F-4D97-AF65-F5344CB8AC3E}">
        <p14:creationId xmlns:p14="http://schemas.microsoft.com/office/powerpoint/2010/main" val="259840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7E506D-C797-4A8B-B749-AB39790BC048}" type="slidenum">
              <a:rPr lang="en-US" smtClean="0"/>
              <a:t>15</a:t>
            </a:fld>
            <a:endParaRPr lang="en-US"/>
          </a:p>
        </p:txBody>
      </p:sp>
    </p:spTree>
    <p:extLst>
      <p:ext uri="{BB962C8B-B14F-4D97-AF65-F5344CB8AC3E}">
        <p14:creationId xmlns:p14="http://schemas.microsoft.com/office/powerpoint/2010/main" val="288861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one more freedom that YOU need to seek. This is freedom</a:t>
            </a:r>
            <a:r>
              <a:rPr lang="en-US" baseline="0"/>
              <a:t> from indebtedness.</a:t>
            </a:r>
            <a:endParaRPr lang="en-US"/>
          </a:p>
        </p:txBody>
      </p:sp>
      <p:sp>
        <p:nvSpPr>
          <p:cNvPr id="4" name="Slide Number Placeholder 3"/>
          <p:cNvSpPr>
            <a:spLocks noGrp="1"/>
          </p:cNvSpPr>
          <p:nvPr>
            <p:ph type="sldNum" sz="quarter" idx="10"/>
          </p:nvPr>
        </p:nvSpPr>
        <p:spPr/>
        <p:txBody>
          <a:bodyPr/>
          <a:lstStyle/>
          <a:p>
            <a:fld id="{417E506D-C797-4A8B-B749-AB39790BC048}" type="slidenum">
              <a:rPr lang="en-US" smtClean="0"/>
              <a:t>18</a:t>
            </a:fld>
            <a:endParaRPr lang="en-US"/>
          </a:p>
        </p:txBody>
      </p:sp>
    </p:spTree>
    <p:extLst>
      <p:ext uri="{BB962C8B-B14F-4D97-AF65-F5344CB8AC3E}">
        <p14:creationId xmlns:p14="http://schemas.microsoft.com/office/powerpoint/2010/main" val="201590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7E506D-C797-4A8B-B749-AB39790BC048}" type="slidenum">
              <a:rPr lang="en-US" smtClean="0"/>
              <a:t>20</a:t>
            </a:fld>
            <a:endParaRPr lang="en-US"/>
          </a:p>
        </p:txBody>
      </p:sp>
    </p:spTree>
    <p:extLst>
      <p:ext uri="{BB962C8B-B14F-4D97-AF65-F5344CB8AC3E}">
        <p14:creationId xmlns:p14="http://schemas.microsoft.com/office/powerpoint/2010/main" val="336318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7E506D-C797-4A8B-B749-AB39790BC048}" type="slidenum">
              <a:rPr lang="en-US" smtClean="0"/>
              <a:t>21</a:t>
            </a:fld>
            <a:endParaRPr lang="en-US"/>
          </a:p>
        </p:txBody>
      </p:sp>
    </p:spTree>
    <p:extLst>
      <p:ext uri="{BB962C8B-B14F-4D97-AF65-F5344CB8AC3E}">
        <p14:creationId xmlns:p14="http://schemas.microsoft.com/office/powerpoint/2010/main" val="342069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www.grants.gov/web/grants/home.html" TargetMode="External"/><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hyperlink" Target="https://workforce.org/careercenters" TargetMode="External"/><Relationship Id="rId4" Type="http://schemas.openxmlformats.org/officeDocument/2006/relationships/diagramData" Target="../diagrams/data8.xml"/><Relationship Id="rId9" Type="http://schemas.openxmlformats.org/officeDocument/2006/relationships/hyperlink" Target="https://www.careeronestop.org/ExOffender/default.aspx" TargetMode="Externa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hyperlink" Target="https://www.secondchanceprogram.org/" TargetMode="External"/><Relationship Id="rId7" Type="http://schemas.openxmlformats.org/officeDocument/2006/relationships/diagramQuickStyle" Target="../diagrams/quickStyle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hyperlink" Target="https://www.sandiegocounty.gov/content/sdc/hhsa/programs/ssp/general_relief.html" TargetMode="External"/><Relationship Id="rId9" Type="http://schemas.microsoft.com/office/2007/relationships/diagramDrawing" Target="../diagrams/drawing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s://www.healthcare.gov/quick-guide/" TargetMode="External"/><Relationship Id="rId7" Type="http://schemas.openxmlformats.org/officeDocument/2006/relationships/diagramColors" Target="../diagrams/colors10.xml"/><Relationship Id="rId2" Type="http://schemas.openxmlformats.org/officeDocument/2006/relationships/hyperlink" Target="https://www.hhs.gov/answers/medicare-and-medicaid/who-is-eligible-for-medicaid/index.html" TargetMode="Externa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http://www.sdcourt.ca.gov/" TargetMode="External"/><Relationship Id="rId7" Type="http://schemas.openxmlformats.org/officeDocument/2006/relationships/diagramColors" Target="../diagrams/colors11.xml"/><Relationship Id="rId2" Type="http://schemas.openxmlformats.org/officeDocument/2006/relationships/hyperlink" Target="http://www.dmv.ca.gov/" TargetMode="Externa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hyperlink" Target="https://www.sandiego.gov/sandiegofamilyjusticecenter/fjcinfo" TargetMode="External"/><Relationship Id="rId7" Type="http://schemas.openxmlformats.org/officeDocument/2006/relationships/diagramColors" Target="../diagrams/colors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www.bop.gov/resources/GED_info.jsp" TargetMode="External"/><Relationship Id="rId7" Type="http://schemas.openxmlformats.org/officeDocument/2006/relationships/diagramColors" Target="../diagrams/colors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www.sandiego.edu/law/donor-relations/how-to-support/legal-clinics.php" TargetMode="External"/><Relationship Id="rId2" Type="http://schemas.openxmlformats.org/officeDocument/2006/relationships/hyperlink" Target="http://www.courts.ca.gov/selfhelp-lowcosthelp.htm" TargetMode="External"/><Relationship Id="rId1" Type="http://schemas.openxmlformats.org/officeDocument/2006/relationships/slideLayout" Target="../slideLayouts/slideLayout2.xml"/><Relationship Id="rId4" Type="http://schemas.openxmlformats.org/officeDocument/2006/relationships/hyperlink" Target="https://www.lassd.org/"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reecreditreport.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hyperlink" Target="http://www.bankingsense.com/good-credit-score-guide-fico-ranges/" TargetMode="External"/><Relationship Id="rId2" Type="http://schemas.openxmlformats.org/officeDocument/2006/relationships/hyperlink" Target="http://www.myfico.co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fcc.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mint.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moneystepsproject.org/" TargetMode="External"/><Relationship Id="rId5" Type="http://schemas.openxmlformats.org/officeDocument/2006/relationships/hyperlink" Target="http://www.personalcapital.com/" TargetMode="External"/><Relationship Id="rId4" Type="http://schemas.openxmlformats.org/officeDocument/2006/relationships/hyperlink" Target="http://www.levelmoney.co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secondchanceprogram.org/"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www.acf.hhs.gov/ofa/programs/tanf"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www.cdss.ca.gov/CalWORKS"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benefitscal.com/" TargetMode="External"/><Relationship Id="rId7" Type="http://schemas.openxmlformats.org/officeDocument/2006/relationships/diagramColors" Target="../diagrams/colors4.xml"/><Relationship Id="rId2" Type="http://schemas.openxmlformats.org/officeDocument/2006/relationships/hyperlink" Target="https://www.sandiegocounty.gov/content/sdc/hhsa/programs/ssp/general_relief/how_to_apply.html" TargetMode="Externa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hyperlink" Target="https://www.sandiegocounty.gov/content/sdc/hhsa/facilities/central/family_resource_center_metro.html" TargetMode="External"/><Relationship Id="rId7" Type="http://schemas.openxmlformats.org/officeDocument/2006/relationships/hyperlink" Target="https://www.sandiegocounty.gov/content/sdc/hhsa/facilities/central/centre_city_family_resource_center.html" TargetMode="External"/><Relationship Id="rId2" Type="http://schemas.openxmlformats.org/officeDocument/2006/relationships/hyperlink" Target="https://www.sandiegocounty.gov/content/sdc/hhsa/facilities/east/family_resource_center_el_cajon.html" TargetMode="External"/><Relationship Id="rId1" Type="http://schemas.openxmlformats.org/officeDocument/2006/relationships/slideLayout" Target="../slideLayouts/slideLayout7.xml"/><Relationship Id="rId6" Type="http://schemas.openxmlformats.org/officeDocument/2006/relationships/hyperlink" Target="https://www.sandiegocounty.gov/content/sdc/hhsa/facilities/south/south_region_center.html" TargetMode="External"/><Relationship Id="rId5" Type="http://schemas.openxmlformats.org/officeDocument/2006/relationships/hyperlink" Target="http://www.sandiegocounty.gov/content/sdc/hhsa/facilities/north_inland/family_resource_center_north_inland.html" TargetMode="External"/><Relationship Id="rId4" Type="http://schemas.openxmlformats.org/officeDocument/2006/relationships/hyperlink" Target="https://www.sandiegocounty.gov/content/sdc/hhsa/facilities/north_coastal/north_coastal_family_resource_center.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fns.usda.gov/tefap/emergency-food-assistance-program-tefap"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s://www.sandiegocounty.gov/content/sdc/hhsa/programs/ssp/food_stamps.html"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s://sandiegofoodbank.org/" TargetMode="External"/><Relationship Id="rId4" Type="http://schemas.openxmlformats.org/officeDocument/2006/relationships/diagramLayout" Target="../diagrams/layout5.xml"/><Relationship Id="rId9" Type="http://schemas.openxmlformats.org/officeDocument/2006/relationships/hyperlink" Target="https://www.fns.usda.gov/wic/women-infants-and-children-wic"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211sandiego.org/resources/highlighted-resources/post-incarceration/" TargetMode="External"/><Relationship Id="rId7" Type="http://schemas.openxmlformats.org/officeDocument/2006/relationships/diagramColors" Target="../diagrams/colors6.xml"/><Relationship Id="rId12" Type="http://schemas.openxmlformats.org/officeDocument/2006/relationships/hyperlink" Target="https://www.ectlc.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hyperlink" Target="https://www.cdcr.ca.gov/rehabilitation/thp/" TargetMode="External"/><Relationship Id="rId5" Type="http://schemas.openxmlformats.org/officeDocument/2006/relationships/diagramLayout" Target="../diagrams/layout6.xml"/><Relationship Id="rId10" Type="http://schemas.openxmlformats.org/officeDocument/2006/relationships/hyperlink" Target="http://sandiego.networkofcare.org/mh/services/subcategory.aspx?tax=FF-1850" TargetMode="External"/><Relationship Id="rId4" Type="http://schemas.openxmlformats.org/officeDocument/2006/relationships/diagramData" Target="../diagrams/data6.xml"/><Relationship Id="rId9" Type="http://schemas.openxmlformats.org/officeDocument/2006/relationships/hyperlink" Target="https://www.secondchanceprogram.org/hous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599465"/>
            <a:ext cx="7766936" cy="1646302"/>
          </a:xfrm>
        </p:spPr>
        <p:txBody>
          <a:bodyPr/>
          <a:lstStyle/>
          <a:p>
            <a:r>
              <a:rPr lang="en-US" b="1"/>
              <a:t>Financial Fresh Start</a:t>
            </a:r>
          </a:p>
        </p:txBody>
      </p:sp>
      <p:sp>
        <p:nvSpPr>
          <p:cNvPr id="3" name="Subtitle 2"/>
          <p:cNvSpPr>
            <a:spLocks noGrp="1"/>
          </p:cNvSpPr>
          <p:nvPr>
            <p:ph type="subTitle" idx="1"/>
          </p:nvPr>
        </p:nvSpPr>
        <p:spPr>
          <a:xfrm>
            <a:off x="1345325" y="3941379"/>
            <a:ext cx="7970720" cy="1566041"/>
          </a:xfrm>
        </p:spPr>
        <p:txBody>
          <a:bodyPr>
            <a:normAutofit fontScale="92500"/>
          </a:bodyPr>
          <a:lstStyle/>
          <a:p>
            <a:r>
              <a:rPr lang="en-US" sz="2200" b="1" dirty="0"/>
              <a:t>National Association of Women Judges, </a:t>
            </a:r>
            <a:r>
              <a:rPr lang="en-US" sz="2200" b="1" cap="all" dirty="0"/>
              <a:t>Success Inside &amp; Out</a:t>
            </a:r>
          </a:p>
          <a:p>
            <a:endParaRPr lang="en-US" dirty="0"/>
          </a:p>
          <a:p>
            <a:r>
              <a:rPr lang="en-US" dirty="0"/>
              <a:t>Presentation Given at Las Colinas Detention and Reentry Facility</a:t>
            </a:r>
          </a:p>
          <a:p>
            <a:r>
              <a:rPr lang="en-US" dirty="0"/>
              <a:t>September 29, 2023</a:t>
            </a:r>
          </a:p>
        </p:txBody>
      </p:sp>
    </p:spTree>
    <p:extLst>
      <p:ext uri="{BB962C8B-B14F-4D97-AF65-F5344CB8AC3E}">
        <p14:creationId xmlns:p14="http://schemas.microsoft.com/office/powerpoint/2010/main" val="364083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803" y="199696"/>
            <a:ext cx="8596668" cy="1320800"/>
          </a:xfrm>
        </p:spPr>
        <p:txBody>
          <a:bodyPr/>
          <a:lstStyle/>
          <a:p>
            <a:r>
              <a:rPr lang="en-US"/>
              <a:t>Freedom from </a:t>
            </a:r>
            <a:r>
              <a:rPr lang="en-US" i="1"/>
              <a:t>Want</a:t>
            </a:r>
            <a:r>
              <a:rPr lang="en-US"/>
              <a:t>: Housing </a:t>
            </a:r>
            <a:br>
              <a:rPr lang="en-US"/>
            </a:br>
            <a:r>
              <a:rPr lang="en-US"/>
              <a:t>Assistance Programs</a:t>
            </a:r>
          </a:p>
        </p:txBody>
      </p:sp>
      <p:graphicFrame>
        <p:nvGraphicFramePr>
          <p:cNvPr id="4" name="Diagram 3"/>
          <p:cNvGraphicFramePr/>
          <p:nvPr/>
        </p:nvGraphicFramePr>
        <p:xfrm>
          <a:off x="7497100" y="0"/>
          <a:ext cx="2699025" cy="2342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262173" y="1720192"/>
            <a:ext cx="9691124" cy="525841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b="1">
                <a:solidFill>
                  <a:schemeClr val="accent1"/>
                </a:solidFill>
              </a:rPr>
              <a:t>Types of Housing Assistance</a:t>
            </a:r>
          </a:p>
          <a:p>
            <a:pPr lvl="1"/>
            <a:r>
              <a:rPr lang="en-US" sz="1800"/>
              <a:t>Housing Choice Voucher Program – contribute % of income as rent </a:t>
            </a:r>
          </a:p>
          <a:p>
            <a:pPr lvl="1"/>
            <a:r>
              <a:rPr lang="en-US" sz="1800"/>
              <a:t>Low Income Housing Tax Credit properties – pay a set amount in rent</a:t>
            </a:r>
          </a:p>
          <a:p>
            <a:pPr lvl="1"/>
            <a:r>
              <a:rPr lang="en-US" sz="1800"/>
              <a:t>Other types, including for elderly, persons with HIV/AIDS, etc.</a:t>
            </a:r>
          </a:p>
          <a:p>
            <a:r>
              <a:rPr lang="en-US" sz="2000" b="1">
                <a:solidFill>
                  <a:schemeClr val="accent1"/>
                </a:solidFill>
              </a:rPr>
              <a:t>When Applying for Housing Assistance:</a:t>
            </a:r>
          </a:p>
          <a:p>
            <a:pPr lvl="1"/>
            <a:r>
              <a:rPr lang="en-US" sz="1800"/>
              <a:t>Important to maintain position on waitlists (change of address, etc.)</a:t>
            </a:r>
          </a:p>
          <a:p>
            <a:pPr lvl="1"/>
            <a:r>
              <a:rPr lang="en-US" sz="1800"/>
              <a:t>Eligibility requirements exist, but must be in writing and available (request a copy)</a:t>
            </a:r>
          </a:p>
          <a:p>
            <a:pPr lvl="1"/>
            <a:r>
              <a:rPr lang="en-US" sz="1800"/>
              <a:t>Criminal history rules apply, keep in mind: </a:t>
            </a:r>
          </a:p>
          <a:p>
            <a:pPr lvl="2"/>
            <a:r>
              <a:rPr lang="en-US" sz="1600"/>
              <a:t>Length of time since conviction may be considered </a:t>
            </a:r>
          </a:p>
          <a:p>
            <a:pPr lvl="2"/>
            <a:r>
              <a:rPr lang="en-US" sz="1600"/>
              <a:t>Certain convictions serve as a bar</a:t>
            </a:r>
          </a:p>
          <a:p>
            <a:pPr lvl="2"/>
            <a:r>
              <a:rPr lang="en-US" sz="1600"/>
              <a:t>If denied because of criminal conviction, seek legal assistance to see if there is basis to appeal (mistakes happen and records may not be accurate) </a:t>
            </a:r>
          </a:p>
          <a:p>
            <a:r>
              <a:rPr lang="en-US" sz="2000" b="1">
                <a:solidFill>
                  <a:schemeClr val="accent1"/>
                </a:solidFill>
              </a:rPr>
              <a:t>Apply online or in person at Public Housing Authorities </a:t>
            </a:r>
          </a:p>
          <a:p>
            <a:pPr lvl="1"/>
            <a:r>
              <a:rPr lang="en-US" sz="1800"/>
              <a:t>San Diego Housing Commission (SDHC)</a:t>
            </a:r>
          </a:p>
          <a:p>
            <a:pPr lvl="1"/>
            <a:r>
              <a:rPr lang="en-US" sz="1800"/>
              <a:t>Housing Authority of the County of San Diego (HACSD)</a:t>
            </a:r>
          </a:p>
          <a:p>
            <a:pPr lvl="1"/>
            <a:r>
              <a:rPr lang="en-US" sz="1800"/>
              <a:t>Other cities in region also have housing authorities </a:t>
            </a:r>
          </a:p>
        </p:txBody>
      </p:sp>
    </p:spTree>
    <p:extLst>
      <p:ext uri="{BB962C8B-B14F-4D97-AF65-F5344CB8AC3E}">
        <p14:creationId xmlns:p14="http://schemas.microsoft.com/office/powerpoint/2010/main" val="346947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07" y="262759"/>
            <a:ext cx="8596668" cy="1320800"/>
          </a:xfrm>
        </p:spPr>
        <p:txBody>
          <a:bodyPr/>
          <a:lstStyle/>
          <a:p>
            <a:r>
              <a:rPr lang="en-US"/>
              <a:t>Freedom from </a:t>
            </a:r>
            <a:r>
              <a:rPr lang="en-US" i="1"/>
              <a:t>Want</a:t>
            </a:r>
            <a:r>
              <a:rPr lang="en-US"/>
              <a:t>: Employment</a:t>
            </a:r>
          </a:p>
        </p:txBody>
      </p:sp>
      <p:sp>
        <p:nvSpPr>
          <p:cNvPr id="3" name="Content Placeholder 2"/>
          <p:cNvSpPr>
            <a:spLocks noGrp="1"/>
          </p:cNvSpPr>
          <p:nvPr>
            <p:ph idx="1"/>
          </p:nvPr>
        </p:nvSpPr>
        <p:spPr>
          <a:xfrm>
            <a:off x="530188" y="979661"/>
            <a:ext cx="7142363" cy="4758988"/>
          </a:xfrm>
        </p:spPr>
        <p:txBody>
          <a:bodyPr>
            <a:normAutofit/>
          </a:bodyPr>
          <a:lstStyle/>
          <a:p>
            <a:r>
              <a:rPr lang="en-US" sz="1700" b="1">
                <a:solidFill>
                  <a:schemeClr val="accent1"/>
                </a:solidFill>
              </a:rPr>
              <a:t>The Department of Labor: Employment and Training Administration</a:t>
            </a:r>
            <a:r>
              <a:rPr lang="en-US" sz="1700">
                <a:solidFill>
                  <a:schemeClr val="accent1"/>
                </a:solidFill>
              </a:rPr>
              <a:t> </a:t>
            </a:r>
            <a:r>
              <a:rPr lang="en-US" sz="1700"/>
              <a:t>has several grant programs for felons that are pre-release as well as for ex-felons that are out of prison. Most grants are also open to anyone who applies whether they are a felon or not. Visit </a:t>
            </a:r>
            <a:r>
              <a:rPr lang="en-US" sz="1700" u="sng">
                <a:solidFill>
                  <a:schemeClr val="tx1"/>
                </a:solidFill>
                <a:hlinkClick r:id="rId3"/>
              </a:rPr>
              <a:t>https://www.grants.gov/web/grants/home.html</a:t>
            </a:r>
            <a:r>
              <a:rPr lang="en-US" sz="1700">
                <a:solidFill>
                  <a:schemeClr val="tx1"/>
                </a:solidFill>
              </a:rPr>
              <a:t> to apply.</a:t>
            </a:r>
          </a:p>
          <a:p>
            <a:pPr lvl="1"/>
            <a:endParaRPr lang="en-US" sz="1400">
              <a:solidFill>
                <a:schemeClr val="tx1"/>
              </a:solidFill>
            </a:endParaRPr>
          </a:p>
          <a:p>
            <a:pPr lvl="1"/>
            <a:endParaRPr lang="en-US"/>
          </a:p>
        </p:txBody>
      </p:sp>
      <p:graphicFrame>
        <p:nvGraphicFramePr>
          <p:cNvPr id="4" name="Diagram 3"/>
          <p:cNvGraphicFramePr/>
          <p:nvPr>
            <p:extLst>
              <p:ext uri="{D42A27DB-BD31-4B8C-83A1-F6EECF244321}">
                <p14:modId xmlns:p14="http://schemas.microsoft.com/office/powerpoint/2010/main" val="3922776147"/>
              </p:ext>
            </p:extLst>
          </p:nvPr>
        </p:nvGraphicFramePr>
        <p:xfrm>
          <a:off x="7497102" y="0"/>
          <a:ext cx="2699025" cy="234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2"/>
          <p:cNvSpPr txBox="1">
            <a:spLocks/>
          </p:cNvSpPr>
          <p:nvPr/>
        </p:nvSpPr>
        <p:spPr>
          <a:xfrm>
            <a:off x="367277" y="2540447"/>
            <a:ext cx="9354792" cy="475898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a:solidFill>
                  <a:schemeClr val="tx1"/>
                </a:solidFill>
              </a:rPr>
              <a:t>As a part of the effort to reduce recidivism and break the cycle of crime to make American communities safer, the U.S. Department of Labor recently announced an $82.5 million investment to help Americans exit incarceration and integrate into the workforce. . The investment will support programs that offer a range of services based on current evidence and proven research, as well as promising emerging practices.</a:t>
            </a:r>
          </a:p>
          <a:p>
            <a:pPr marL="342900" lvl="1" indent="-342900"/>
            <a:r>
              <a:rPr lang="en-US" sz="1700" b="1">
                <a:solidFill>
                  <a:schemeClr val="accent1"/>
                </a:solidFill>
              </a:rPr>
              <a:t>Career OneStop</a:t>
            </a:r>
            <a:r>
              <a:rPr lang="en-US" sz="1700">
                <a:solidFill>
                  <a:schemeClr val="tx1"/>
                </a:solidFill>
              </a:rPr>
              <a:t> is a source for employment information and inspiration, the place to manage your career, the pathway to career success, tools to help job seekers. It has a specific section for ex-offenders that provides state resources and helpful information about hiring and approaches to job seeking with a conviction on the record. Visit </a:t>
            </a:r>
            <a:r>
              <a:rPr lang="en-US" sz="1700" u="sng">
                <a:solidFill>
                  <a:schemeClr val="tx1"/>
                </a:solidFill>
                <a:hlinkClick r:id="rId9"/>
              </a:rPr>
              <a:t>https://www.careeronestop.org/ExOffender/default.aspx</a:t>
            </a:r>
            <a:r>
              <a:rPr lang="en-US" sz="1700">
                <a:solidFill>
                  <a:schemeClr val="tx1"/>
                </a:solidFill>
              </a:rPr>
              <a:t>.</a:t>
            </a:r>
          </a:p>
          <a:p>
            <a:r>
              <a:rPr lang="en-US" sz="1700" b="1">
                <a:solidFill>
                  <a:schemeClr val="accent1"/>
                </a:solidFill>
              </a:rPr>
              <a:t>SDWP Job Centers</a:t>
            </a:r>
            <a:r>
              <a:rPr lang="en-US" sz="1700"/>
              <a:t> offer comprehensive job search services and access to: workshops, hiring events, training programs and other resources: </a:t>
            </a:r>
            <a:r>
              <a:rPr lang="en-US" sz="1700">
                <a:hlinkClick r:id="rId10"/>
              </a:rPr>
              <a:t>https://workforce.org/careercenters</a:t>
            </a:r>
            <a:r>
              <a:rPr lang="en-US" sz="1700"/>
              <a:t> </a:t>
            </a:r>
            <a:endParaRPr lang="en-US" sz="1700">
              <a:solidFill>
                <a:schemeClr val="tx1"/>
              </a:solidFill>
            </a:endParaRPr>
          </a:p>
          <a:p>
            <a:pPr lvl="1"/>
            <a:endParaRPr lang="en-US" sz="1400">
              <a:solidFill>
                <a:schemeClr val="tx1"/>
              </a:solidFill>
            </a:endParaRPr>
          </a:p>
          <a:p>
            <a:pPr lvl="1"/>
            <a:endParaRPr lang="en-US"/>
          </a:p>
        </p:txBody>
      </p:sp>
    </p:spTree>
    <p:extLst>
      <p:ext uri="{BB962C8B-B14F-4D97-AF65-F5344CB8AC3E}">
        <p14:creationId xmlns:p14="http://schemas.microsoft.com/office/powerpoint/2010/main" val="264808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982" y="231227"/>
            <a:ext cx="8596668" cy="1320800"/>
          </a:xfrm>
        </p:spPr>
        <p:txBody>
          <a:bodyPr/>
          <a:lstStyle/>
          <a:p>
            <a:r>
              <a:rPr lang="en-US"/>
              <a:t>Freedom from </a:t>
            </a:r>
            <a:r>
              <a:rPr lang="en-US" i="1"/>
              <a:t>Want</a:t>
            </a:r>
            <a:r>
              <a:rPr lang="en-US"/>
              <a:t>: While you are Searching for a Job</a:t>
            </a:r>
          </a:p>
        </p:txBody>
      </p:sp>
      <p:sp>
        <p:nvSpPr>
          <p:cNvPr id="3" name="Content Placeholder 2"/>
          <p:cNvSpPr>
            <a:spLocks noGrp="1"/>
          </p:cNvSpPr>
          <p:nvPr>
            <p:ph idx="1"/>
          </p:nvPr>
        </p:nvSpPr>
        <p:spPr>
          <a:xfrm>
            <a:off x="414575" y="1688662"/>
            <a:ext cx="7289508" cy="4270703"/>
          </a:xfrm>
        </p:spPr>
        <p:txBody>
          <a:bodyPr>
            <a:noAutofit/>
          </a:bodyPr>
          <a:lstStyle/>
          <a:p>
            <a:r>
              <a:rPr lang="en-US" sz="1700" b="1" dirty="0">
                <a:solidFill>
                  <a:schemeClr val="accent1"/>
                </a:solidFill>
              </a:rPr>
              <a:t>Second Chance</a:t>
            </a:r>
            <a:r>
              <a:rPr lang="en-US" sz="1700" dirty="0">
                <a:solidFill>
                  <a:schemeClr val="tx1"/>
                </a:solidFill>
              </a:rPr>
              <a:t> offers a </a:t>
            </a:r>
            <a:r>
              <a:rPr lang="en-US" sz="1700" b="1" dirty="0">
                <a:solidFill>
                  <a:schemeClr val="accent1"/>
                </a:solidFill>
              </a:rPr>
              <a:t>Job </a:t>
            </a:r>
            <a:r>
              <a:rPr lang="en-US" sz="1700" b="1">
                <a:solidFill>
                  <a:schemeClr val="accent1"/>
                </a:solidFill>
              </a:rPr>
              <a:t>Readiness Program</a:t>
            </a:r>
            <a:r>
              <a:rPr lang="en-US" sz="1700">
                <a:solidFill>
                  <a:schemeClr val="tx1"/>
                </a:solidFill>
              </a:rPr>
              <a:t> </a:t>
            </a:r>
            <a:r>
              <a:rPr lang="en-US" sz="1700" dirty="0">
                <a:hlinkClick r:id="rId3"/>
              </a:rPr>
              <a:t>https://www.secondchanceprogram.org</a:t>
            </a:r>
            <a:r>
              <a:rPr lang="en-US" sz="1700" dirty="0"/>
              <a:t> </a:t>
            </a:r>
            <a:endParaRPr lang="en-US" sz="1700" dirty="0">
              <a:solidFill>
                <a:schemeClr val="tx1"/>
              </a:solidFill>
            </a:endParaRPr>
          </a:p>
          <a:p>
            <a:r>
              <a:rPr lang="en-US" sz="1700" dirty="0">
                <a:solidFill>
                  <a:schemeClr val="tx1"/>
                </a:solidFill>
              </a:rPr>
              <a:t>You would be </a:t>
            </a:r>
            <a:r>
              <a:rPr lang="en-US" sz="1700" dirty="0">
                <a:solidFill>
                  <a:schemeClr val="accent5"/>
                </a:solidFill>
              </a:rPr>
              <a:t>ineligible for unemployment benefits</a:t>
            </a:r>
            <a:r>
              <a:rPr lang="en-US" sz="1700" dirty="0">
                <a:solidFill>
                  <a:schemeClr val="tx1"/>
                </a:solidFill>
              </a:rPr>
              <a:t> when coming out of custody. </a:t>
            </a:r>
          </a:p>
          <a:p>
            <a:r>
              <a:rPr lang="en-US" sz="1700" dirty="0">
                <a:solidFill>
                  <a:schemeClr val="tx1"/>
                </a:solidFill>
              </a:rPr>
              <a:t>In San Diego County, you can apply for General Relief: </a:t>
            </a:r>
            <a:r>
              <a:rPr lang="en-US" sz="1700" dirty="0">
                <a:solidFill>
                  <a:schemeClr val="tx1"/>
                </a:solidFill>
                <a:hlinkClick r:id="rId4"/>
              </a:rPr>
              <a:t>https://www.sandiegocounty.gov/content/sdc/hhsa/programs/ssp/general_relief.html</a:t>
            </a:r>
            <a:r>
              <a:rPr lang="en-US" sz="1700" dirty="0">
                <a:solidFill>
                  <a:schemeClr val="tx1"/>
                </a:solidFill>
              </a:rPr>
              <a:t> </a:t>
            </a:r>
          </a:p>
          <a:p>
            <a:pPr lvl="1"/>
            <a:r>
              <a:rPr lang="en-US" dirty="0">
                <a:solidFill>
                  <a:schemeClr val="tx1"/>
                </a:solidFill>
              </a:rPr>
              <a:t>General Relief provides temporary cash assistance for eligible county residents who have no other means of support. Any aid received must be repaid to the county. Completed hours of required Job Training may count toward repayment of the debt.</a:t>
            </a:r>
          </a:p>
          <a:p>
            <a:endParaRPr lang="en-US" sz="1600" dirty="0">
              <a:solidFill>
                <a:schemeClr val="tx1"/>
              </a:solidFill>
            </a:endParaRPr>
          </a:p>
          <a:p>
            <a:pPr lvl="1"/>
            <a:endParaRPr lang="en-US" dirty="0">
              <a:solidFill>
                <a:schemeClr val="tx1"/>
              </a:solidFill>
            </a:endParaRPr>
          </a:p>
          <a:p>
            <a:pPr lvl="1"/>
            <a:endParaRPr lang="en-US" sz="1800" dirty="0"/>
          </a:p>
        </p:txBody>
      </p:sp>
      <p:graphicFrame>
        <p:nvGraphicFramePr>
          <p:cNvPr id="4" name="Diagram 3"/>
          <p:cNvGraphicFramePr/>
          <p:nvPr/>
        </p:nvGraphicFramePr>
        <p:xfrm>
          <a:off x="7497102" y="0"/>
          <a:ext cx="2699025" cy="23423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054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Freedom from </a:t>
            </a:r>
            <a:r>
              <a:rPr lang="en-US" i="1"/>
              <a:t>Want</a:t>
            </a:r>
            <a:r>
              <a:rPr lang="en-US"/>
              <a:t>: Healthcare</a:t>
            </a:r>
          </a:p>
        </p:txBody>
      </p:sp>
      <p:sp>
        <p:nvSpPr>
          <p:cNvPr id="3" name="Content Placeholder 2"/>
          <p:cNvSpPr>
            <a:spLocks noGrp="1"/>
          </p:cNvSpPr>
          <p:nvPr>
            <p:ph idx="1"/>
          </p:nvPr>
        </p:nvSpPr>
        <p:spPr>
          <a:xfrm>
            <a:off x="435597" y="1414355"/>
            <a:ext cx="7236956" cy="4881342"/>
          </a:xfrm>
        </p:spPr>
        <p:txBody>
          <a:bodyPr>
            <a:normAutofit fontScale="92500" lnSpcReduction="20000"/>
          </a:bodyPr>
          <a:lstStyle/>
          <a:p>
            <a:r>
              <a:rPr lang="en-US"/>
              <a:t>General information about benefits for all states is found at </a:t>
            </a:r>
            <a:r>
              <a:rPr lang="en-US">
                <a:hlinkClick r:id="rId2"/>
              </a:rPr>
              <a:t>https://www.hhs.gov/answers/medicare-and-medicaid/who-is-eligible-for-medicaid/index.html</a:t>
            </a:r>
            <a:r>
              <a:rPr lang="en-US"/>
              <a:t> </a:t>
            </a:r>
          </a:p>
          <a:p>
            <a:r>
              <a:rPr lang="en-US"/>
              <a:t>After you’re released, you must either </a:t>
            </a:r>
            <a:r>
              <a:rPr lang="en-US" u="sng"/>
              <a:t>have health coverage</a:t>
            </a:r>
            <a:r>
              <a:rPr lang="en-US"/>
              <a:t>, pay the fee, or get an exemption.</a:t>
            </a:r>
          </a:p>
          <a:p>
            <a:r>
              <a:rPr lang="en-US"/>
              <a:t>After you’re released, you have a </a:t>
            </a:r>
            <a:r>
              <a:rPr lang="en-US" u="sng"/>
              <a:t>60-day Special Enrollment Period </a:t>
            </a:r>
            <a:r>
              <a:rPr lang="en-US"/>
              <a:t>to sign up for private health coverage. During this time, you can enroll in private health insurance even if it’s outside the Marketplace Open Enrollment Period.</a:t>
            </a:r>
          </a:p>
          <a:p>
            <a:pPr lvl="1"/>
            <a:r>
              <a:rPr lang="en-US"/>
              <a:t>After this 60-day Special Enrollment Period, you can’t buy private health insurance until the next Marketplace Open Enrollment Period (unless you qualify for another Special Enrollment Period). That may result in a fee.</a:t>
            </a:r>
          </a:p>
          <a:p>
            <a:r>
              <a:rPr lang="en-US"/>
              <a:t>Explore </a:t>
            </a:r>
            <a:r>
              <a:rPr lang="en-US">
                <a:hlinkClick r:id="rId3"/>
              </a:rPr>
              <a:t>https://www.healthcare.gov/quick-guide/</a:t>
            </a:r>
            <a:r>
              <a:rPr lang="en-US"/>
              <a:t> for your private insurance options.</a:t>
            </a:r>
          </a:p>
          <a:p>
            <a:r>
              <a:rPr lang="en-US"/>
              <a:t>You may be eligible for Medicaid/Medi-Cal coverage:</a:t>
            </a:r>
          </a:p>
          <a:p>
            <a:pPr lvl="1"/>
            <a:r>
              <a:rPr lang="en-US"/>
              <a:t>You can apply for Medicaid/Medi-Cal coverage while incarcerated. Enrolling in Medicaid while incarcerated doesn’t allow Medicaid to pay the cost of your care while in prison or jail. But it may help you get needed care more quickly after you’re released.</a:t>
            </a:r>
          </a:p>
          <a:p>
            <a:endParaRPr lang="en-US"/>
          </a:p>
        </p:txBody>
      </p:sp>
      <p:graphicFrame>
        <p:nvGraphicFramePr>
          <p:cNvPr id="4" name="Diagram 3"/>
          <p:cNvGraphicFramePr/>
          <p:nvPr>
            <p:extLst>
              <p:ext uri="{D42A27DB-BD31-4B8C-83A1-F6EECF244321}">
                <p14:modId xmlns:p14="http://schemas.microsoft.com/office/powerpoint/2010/main" val="525767345"/>
              </p:ext>
            </p:extLst>
          </p:nvPr>
        </p:nvGraphicFramePr>
        <p:xfrm>
          <a:off x="7507040" y="56799"/>
          <a:ext cx="2699025" cy="234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utoShape 2" descr="Image result for healthcare co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healthcare co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healthcare co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healthcare cos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healthcare cos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Image result for healthcare cos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6589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Freedom from </a:t>
            </a:r>
            <a:r>
              <a:rPr lang="en-US" i="1"/>
              <a:t>Want</a:t>
            </a:r>
            <a:r>
              <a:rPr lang="en-US"/>
              <a:t>: Release of your Driver’s License</a:t>
            </a:r>
          </a:p>
        </p:txBody>
      </p:sp>
      <p:sp>
        <p:nvSpPr>
          <p:cNvPr id="3" name="Content Placeholder 2"/>
          <p:cNvSpPr>
            <a:spLocks noGrp="1"/>
          </p:cNvSpPr>
          <p:nvPr>
            <p:ph idx="1"/>
          </p:nvPr>
        </p:nvSpPr>
        <p:spPr>
          <a:xfrm>
            <a:off x="656313" y="2088054"/>
            <a:ext cx="9275963" cy="4680607"/>
          </a:xfrm>
        </p:spPr>
        <p:txBody>
          <a:bodyPr>
            <a:normAutofit/>
          </a:bodyPr>
          <a:lstStyle/>
          <a:p>
            <a:r>
              <a:rPr lang="en-US" sz="1700" b="1" dirty="0"/>
              <a:t>Visit </a:t>
            </a:r>
            <a:r>
              <a:rPr lang="en-US" sz="1700" b="1" dirty="0">
                <a:hlinkClick r:id="rId2"/>
              </a:rPr>
              <a:t>www.dmv.ca.gov</a:t>
            </a:r>
            <a:endParaRPr lang="en-US" sz="1700" b="1" dirty="0"/>
          </a:p>
          <a:p>
            <a:r>
              <a:rPr lang="en-US" sz="1700" dirty="0"/>
              <a:t>If the </a:t>
            </a:r>
            <a:r>
              <a:rPr lang="en-US" sz="1700" b="1" dirty="0">
                <a:solidFill>
                  <a:schemeClr val="accent1"/>
                </a:solidFill>
              </a:rPr>
              <a:t>suspension involves a criminal offense</a:t>
            </a:r>
            <a:r>
              <a:rPr lang="en-US" sz="1700" dirty="0"/>
              <a:t> (i.e. DUI) seek assistance from a criminal attorney. Find a free legal aid society or get a referral from a local bar association.</a:t>
            </a:r>
          </a:p>
          <a:p>
            <a:r>
              <a:rPr lang="en-US" sz="1700" dirty="0"/>
              <a:t>For </a:t>
            </a:r>
            <a:r>
              <a:rPr lang="en-US" sz="1700" b="1" dirty="0">
                <a:solidFill>
                  <a:schemeClr val="accent1"/>
                </a:solidFill>
              </a:rPr>
              <a:t>non-child support related holds or suspensions</a:t>
            </a:r>
            <a:r>
              <a:rPr lang="en-US" sz="1700" dirty="0"/>
              <a:t> seek a DMV Abstract through the traffic court.</a:t>
            </a:r>
          </a:p>
          <a:p>
            <a:r>
              <a:rPr lang="en-US" sz="1700" b="1" dirty="0">
                <a:solidFill>
                  <a:schemeClr val="accent1"/>
                </a:solidFill>
              </a:rPr>
              <a:t>To obtain a release of a driver’s license for failure to pay child support:</a:t>
            </a:r>
            <a:r>
              <a:rPr lang="en-US" sz="1700" b="1" dirty="0"/>
              <a:t> </a:t>
            </a:r>
            <a:br>
              <a:rPr lang="en-US" sz="1700" dirty="0"/>
            </a:br>
            <a:r>
              <a:rPr lang="en-US" sz="1700" dirty="0"/>
              <a:t>San Diego Superior Court Facilitator’s Office will assist in filling out an ex </a:t>
            </a:r>
            <a:r>
              <a:rPr lang="en-US" sz="1700" dirty="0" err="1"/>
              <a:t>parte</a:t>
            </a:r>
            <a:r>
              <a:rPr lang="en-US" sz="1700" dirty="0"/>
              <a:t> application for a release of a driver’s license. </a:t>
            </a:r>
            <a:br>
              <a:rPr lang="en-US" sz="1700" dirty="0"/>
            </a:br>
            <a:r>
              <a:rPr lang="en-US" sz="1700" dirty="0"/>
              <a:t>The Facilitators work for free assisting parties to fill out forms (Judicial Council Form FL-670 ).  Go to </a:t>
            </a:r>
            <a:r>
              <a:rPr lang="en-US" sz="1700" u="sng" dirty="0">
                <a:hlinkClick r:id="rId3"/>
              </a:rPr>
              <a:t>www.sdcourt.ca.gov</a:t>
            </a:r>
            <a:r>
              <a:rPr lang="en-US" sz="1700" dirty="0"/>
              <a:t>, under “Divisions”, “Family” then “self-help services”.  The facilitator’s office has both walk in and appointment times.  The ex </a:t>
            </a:r>
            <a:r>
              <a:rPr lang="en-US" sz="1700" dirty="0" err="1"/>
              <a:t>parte</a:t>
            </a:r>
            <a:r>
              <a:rPr lang="en-US" sz="1700" dirty="0"/>
              <a:t> application is a simple one-page form.  You may also contact your DCSS case manager and they will sometimes agree to a release of the driver’s license upon signing a payment program agreement.  If that option is not successful you may always pursue the ex </a:t>
            </a:r>
            <a:r>
              <a:rPr lang="en-US" sz="1700" dirty="0" err="1"/>
              <a:t>parte</a:t>
            </a:r>
            <a:r>
              <a:rPr lang="en-US" sz="1700" dirty="0"/>
              <a:t> application before the court. </a:t>
            </a:r>
          </a:p>
        </p:txBody>
      </p:sp>
      <p:graphicFrame>
        <p:nvGraphicFramePr>
          <p:cNvPr id="4" name="Diagram 3"/>
          <p:cNvGraphicFramePr/>
          <p:nvPr>
            <p:extLst>
              <p:ext uri="{D42A27DB-BD31-4B8C-83A1-F6EECF244321}">
                <p14:modId xmlns:p14="http://schemas.microsoft.com/office/powerpoint/2010/main" val="22816518"/>
              </p:ext>
            </p:extLst>
          </p:nvPr>
        </p:nvGraphicFramePr>
        <p:xfrm>
          <a:off x="7507040" y="46289"/>
          <a:ext cx="2699025" cy="234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utoShape 2" descr="Image result for driver's license revoked califor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2376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Freedom from </a:t>
            </a:r>
            <a:r>
              <a:rPr lang="en-US" i="1"/>
              <a:t>Fear</a:t>
            </a:r>
            <a:r>
              <a:rPr lang="en-US"/>
              <a:t>:</a:t>
            </a:r>
            <a:r>
              <a:rPr lang="en-US" i="1"/>
              <a:t> </a:t>
            </a:r>
            <a:r>
              <a:rPr lang="en-US"/>
              <a:t>Support and Guidance</a:t>
            </a:r>
          </a:p>
        </p:txBody>
      </p:sp>
      <p:sp>
        <p:nvSpPr>
          <p:cNvPr id="3" name="Content Placeholder 2"/>
          <p:cNvSpPr>
            <a:spLocks noGrp="1"/>
          </p:cNvSpPr>
          <p:nvPr>
            <p:ph idx="1"/>
          </p:nvPr>
        </p:nvSpPr>
        <p:spPr>
          <a:xfrm>
            <a:off x="677334" y="2318245"/>
            <a:ext cx="8596668" cy="3880773"/>
          </a:xfrm>
        </p:spPr>
        <p:txBody>
          <a:bodyPr/>
          <a:lstStyle/>
          <a:p>
            <a:r>
              <a:rPr lang="en-US" b="1">
                <a:solidFill>
                  <a:schemeClr val="accent1"/>
                </a:solidFill>
              </a:rPr>
              <a:t>San Diego Family Justice Center  </a:t>
            </a:r>
            <a:r>
              <a:rPr lang="en-US"/>
              <a:t>is a public safety initiative launched by the City of San Diego to assist victims of family violence. It was the first comprehensive "one-stop shop" in the nation for victims of family violence and their children. Under one roof, more than twenty-five agencies have come together to provide consolidated and coordinated legal, social, and health services to women, men, children, and families in need. Victims of family violence can now come to one location to </a:t>
            </a:r>
            <a:r>
              <a:rPr lang="en-US">
                <a:solidFill>
                  <a:schemeClr val="accent1"/>
                </a:solidFill>
              </a:rPr>
              <a:t>talk to an advocate</a:t>
            </a:r>
            <a:r>
              <a:rPr lang="en-US"/>
              <a:t>, get a </a:t>
            </a:r>
            <a:r>
              <a:rPr lang="en-US">
                <a:solidFill>
                  <a:schemeClr val="accent1"/>
                </a:solidFill>
              </a:rPr>
              <a:t>retraining order</a:t>
            </a:r>
            <a:r>
              <a:rPr lang="en-US"/>
              <a:t>, </a:t>
            </a:r>
            <a:r>
              <a:rPr lang="en-US">
                <a:solidFill>
                  <a:schemeClr val="accent1"/>
                </a:solidFill>
              </a:rPr>
              <a:t>plan for their safety</a:t>
            </a:r>
            <a:r>
              <a:rPr lang="en-US"/>
              <a:t>, talk to a police officer, meet with a prosecutor, and </a:t>
            </a:r>
            <a:r>
              <a:rPr lang="en-US">
                <a:solidFill>
                  <a:schemeClr val="accent1"/>
                </a:solidFill>
              </a:rPr>
              <a:t>receive information on shelter</a:t>
            </a:r>
            <a:r>
              <a:rPr lang="en-US"/>
              <a:t>.</a:t>
            </a:r>
          </a:p>
          <a:p>
            <a:r>
              <a:rPr lang="en-US">
                <a:hlinkClick r:id="rId3"/>
              </a:rPr>
              <a:t>https://www.sandiego.gov/sandiegofamilyjusticecenter/fjcinfo</a:t>
            </a:r>
            <a:r>
              <a:rPr lang="en-US"/>
              <a:t> </a:t>
            </a:r>
          </a:p>
        </p:txBody>
      </p:sp>
      <p:graphicFrame>
        <p:nvGraphicFramePr>
          <p:cNvPr id="4" name="Diagram 3"/>
          <p:cNvGraphicFramePr/>
          <p:nvPr>
            <p:extLst>
              <p:ext uri="{D42A27DB-BD31-4B8C-83A1-F6EECF244321}">
                <p14:modId xmlns:p14="http://schemas.microsoft.com/office/powerpoint/2010/main" val="2875915066"/>
              </p:ext>
            </p:extLst>
          </p:nvPr>
        </p:nvGraphicFramePr>
        <p:xfrm>
          <a:off x="7497102" y="0"/>
          <a:ext cx="2699025" cy="234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006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513" y="3167226"/>
            <a:ext cx="2466975"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Freedom to </a:t>
            </a:r>
            <a:r>
              <a:rPr lang="en-US" i="1"/>
              <a:t>Grow</a:t>
            </a:r>
            <a:r>
              <a:rPr lang="en-US"/>
              <a:t>: Education</a:t>
            </a:r>
          </a:p>
        </p:txBody>
      </p:sp>
      <p:sp>
        <p:nvSpPr>
          <p:cNvPr id="3" name="Content Placeholder 2"/>
          <p:cNvSpPr>
            <a:spLocks noGrp="1"/>
          </p:cNvSpPr>
          <p:nvPr>
            <p:ph idx="1"/>
          </p:nvPr>
        </p:nvSpPr>
        <p:spPr>
          <a:xfrm>
            <a:off x="460375" y="1405443"/>
            <a:ext cx="7821538" cy="4926011"/>
          </a:xfrm>
        </p:spPr>
        <p:txBody>
          <a:bodyPr>
            <a:normAutofit/>
          </a:bodyPr>
          <a:lstStyle/>
          <a:p>
            <a:r>
              <a:rPr lang="en-US" dirty="0"/>
              <a:t>Obtain your GED information</a:t>
            </a:r>
          </a:p>
          <a:p>
            <a:pPr lvl="1"/>
            <a:r>
              <a:rPr lang="en-US" dirty="0"/>
              <a:t>Bureau of Prisons can assist with the search on how to obtain the information depending on the facility where you are released from: </a:t>
            </a:r>
            <a:r>
              <a:rPr lang="en-US" u="sng" dirty="0">
                <a:hlinkClick r:id="rId3"/>
              </a:rPr>
              <a:t>https://www.bop.gov/resources/GED_info.jsp</a:t>
            </a:r>
            <a:endParaRPr lang="en-US" u="sng" dirty="0"/>
          </a:p>
          <a:p>
            <a:r>
              <a:rPr lang="en-US" dirty="0"/>
              <a:t>You may </a:t>
            </a:r>
            <a:r>
              <a:rPr lang="en-US" b="1" dirty="0">
                <a:solidFill>
                  <a:schemeClr val="accent1"/>
                </a:solidFill>
              </a:rPr>
              <a:t>apply for financial aid </a:t>
            </a:r>
            <a:r>
              <a:rPr lang="en-US" dirty="0"/>
              <a:t>while you are incarcerated.</a:t>
            </a:r>
          </a:p>
          <a:p>
            <a:pPr lvl="1"/>
            <a:r>
              <a:rPr lang="en-US" dirty="0"/>
              <a:t>There are cases </a:t>
            </a:r>
            <a:r>
              <a:rPr lang="en-US"/>
              <a:t>when you’re </a:t>
            </a:r>
            <a:r>
              <a:rPr lang="en-US" b="1" dirty="0">
                <a:solidFill>
                  <a:schemeClr val="accent5"/>
                </a:solidFill>
              </a:rPr>
              <a:t>ineligible</a:t>
            </a:r>
            <a:r>
              <a:rPr lang="en-US" dirty="0"/>
              <a:t>:</a:t>
            </a:r>
          </a:p>
          <a:p>
            <a:pPr lvl="2"/>
            <a:r>
              <a:rPr lang="en-US" dirty="0"/>
              <a:t>If you are incarcerated in a jail facility you may not receive financial aid. This does not apply to halfway houses, home detention, or if you only serve on weekends.</a:t>
            </a:r>
          </a:p>
          <a:p>
            <a:pPr lvl="2"/>
            <a:r>
              <a:rPr lang="en-US" dirty="0"/>
              <a:t>If you are convicted of a drug-related offence:</a:t>
            </a:r>
          </a:p>
          <a:p>
            <a:pPr lvl="3"/>
            <a:r>
              <a:rPr lang="en-US" u="sng" dirty="0"/>
              <a:t>Possession convictions</a:t>
            </a:r>
            <a:r>
              <a:rPr lang="en-US" dirty="0"/>
              <a:t>: First offenders are ineligible for one year from the date of the conviction, second offense-2 years, third offense-indefinitely.</a:t>
            </a:r>
          </a:p>
          <a:p>
            <a:pPr lvl="3"/>
            <a:r>
              <a:rPr lang="en-US" u="sng" dirty="0"/>
              <a:t>Sale convictions</a:t>
            </a:r>
            <a:r>
              <a:rPr lang="en-US" dirty="0"/>
              <a:t>: First offense-2 years, second offense-indefinitely. </a:t>
            </a:r>
          </a:p>
          <a:p>
            <a:pPr lvl="3"/>
            <a:r>
              <a:rPr lang="en-US" dirty="0"/>
              <a:t>Those suspended </a:t>
            </a:r>
            <a:r>
              <a:rPr lang="en-US" u="sng" dirty="0"/>
              <a:t>can resume eligibility</a:t>
            </a:r>
            <a:r>
              <a:rPr lang="en-US" dirty="0"/>
              <a:t> if they participate in a qualified drug rehabilitation program while passing two unannounced drug tests. </a:t>
            </a:r>
          </a:p>
          <a:p>
            <a:pPr lvl="1"/>
            <a:r>
              <a:rPr lang="en-US" dirty="0"/>
              <a:t>You may receive financial aid while on parole or probation. </a:t>
            </a:r>
          </a:p>
          <a:p>
            <a:pPr lvl="1"/>
            <a:endParaRPr lang="en-US" dirty="0"/>
          </a:p>
        </p:txBody>
      </p:sp>
      <p:graphicFrame>
        <p:nvGraphicFramePr>
          <p:cNvPr id="4" name="Diagram 3"/>
          <p:cNvGraphicFramePr/>
          <p:nvPr>
            <p:extLst>
              <p:ext uri="{D42A27DB-BD31-4B8C-83A1-F6EECF244321}">
                <p14:modId xmlns:p14="http://schemas.microsoft.com/office/powerpoint/2010/main" val="2322330473"/>
              </p:ext>
            </p:extLst>
          </p:nvPr>
        </p:nvGraphicFramePr>
        <p:xfrm>
          <a:off x="7543801" y="7937"/>
          <a:ext cx="2699025" cy="234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utoShape 2" descr="Image result for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3517" y="5705027"/>
            <a:ext cx="2397836" cy="9893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85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41" y="378373"/>
            <a:ext cx="8596668" cy="1320800"/>
          </a:xfrm>
        </p:spPr>
        <p:txBody>
          <a:bodyPr/>
          <a:lstStyle/>
          <a:p>
            <a:r>
              <a:rPr lang="en-US"/>
              <a:t>Legal Assistance to Meet </a:t>
            </a:r>
            <a:r>
              <a:rPr lang="en-US" i="1"/>
              <a:t>Your</a:t>
            </a:r>
            <a:r>
              <a:rPr lang="en-US"/>
              <a:t> Needs</a:t>
            </a:r>
          </a:p>
        </p:txBody>
      </p:sp>
      <p:sp>
        <p:nvSpPr>
          <p:cNvPr id="3" name="Content Placeholder 2"/>
          <p:cNvSpPr>
            <a:spLocks noGrp="1"/>
          </p:cNvSpPr>
          <p:nvPr>
            <p:ph idx="1"/>
          </p:nvPr>
        </p:nvSpPr>
        <p:spPr>
          <a:xfrm>
            <a:off x="677333" y="1404846"/>
            <a:ext cx="8739936" cy="5069527"/>
          </a:xfrm>
        </p:spPr>
        <p:txBody>
          <a:bodyPr>
            <a:noAutofit/>
          </a:bodyPr>
          <a:lstStyle/>
          <a:p>
            <a:r>
              <a:rPr lang="en-US" dirty="0"/>
              <a:t>Court-Based Programs: </a:t>
            </a:r>
            <a:r>
              <a:rPr lang="en-US" dirty="0">
                <a:hlinkClick r:id="rId2"/>
              </a:rPr>
              <a:t>http://www.courts.ca.gov/selfhelp-lowcosthelp.htm</a:t>
            </a:r>
            <a:endParaRPr lang="en-US" dirty="0"/>
          </a:p>
          <a:p>
            <a:pPr lvl="1"/>
            <a:r>
              <a:rPr lang="en-US" dirty="0"/>
              <a:t>Family Law Facilitator (FLF) works for the court and is a lawyer who can help parents or children who do not have their own lawyer. The FLF is free. </a:t>
            </a:r>
          </a:p>
          <a:p>
            <a:pPr lvl="1"/>
            <a:r>
              <a:rPr lang="en-US" dirty="0"/>
              <a:t>Small Claims Advisor (SCA) give free legal information in small claims cases. The kinds of services offered vary from county to county.  The court clerk's office can tell you about the services available in your court.</a:t>
            </a:r>
          </a:p>
          <a:p>
            <a:pPr lvl="1"/>
            <a:r>
              <a:rPr lang="en-US" dirty="0"/>
              <a:t>Self-Help Center (SHC) is available in all California courts and provides free legal help to people who do not have a lawyer. How much help you can get, and with what types of legal problems, varies from court to court.</a:t>
            </a:r>
          </a:p>
          <a:p>
            <a:r>
              <a:rPr lang="en-US" dirty="0"/>
              <a:t>Law Schools have free legal clinics for certain types of legal problems. E.g., USD School of Law's free legal clinics offer assistance to underserved members: </a:t>
            </a:r>
            <a:r>
              <a:rPr lang="en-US" dirty="0">
                <a:hlinkClick r:id="rId3"/>
              </a:rPr>
              <a:t>https://www.sandiego.edu/law/donor-relations/how-to-support/legal-clinics.php</a:t>
            </a:r>
            <a:r>
              <a:rPr lang="en-US" dirty="0"/>
              <a:t> </a:t>
            </a:r>
          </a:p>
          <a:p>
            <a:r>
              <a:rPr lang="en-US" dirty="0"/>
              <a:t>Legal Aid Society of San Diego. </a:t>
            </a:r>
            <a:r>
              <a:rPr lang="en-US" dirty="0">
                <a:hlinkClick r:id="rId4"/>
              </a:rPr>
              <a:t>https://www.lassd.org/</a:t>
            </a:r>
            <a:endParaRPr lang="en-US" dirty="0"/>
          </a:p>
          <a:p>
            <a:pPr marL="0" indent="0">
              <a:buNone/>
            </a:pPr>
            <a:r>
              <a:rPr lang="en-US" dirty="0"/>
              <a:t> </a:t>
            </a:r>
          </a:p>
          <a:p>
            <a:pPr lvl="1"/>
            <a:endParaRPr lang="en-US" dirty="0"/>
          </a:p>
        </p:txBody>
      </p:sp>
    </p:spTree>
    <p:extLst>
      <p:ext uri="{BB962C8B-B14F-4D97-AF65-F5344CB8AC3E}">
        <p14:creationId xmlns:p14="http://schemas.microsoft.com/office/powerpoint/2010/main" val="137970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97" y="399393"/>
            <a:ext cx="8596668" cy="1320800"/>
          </a:xfrm>
        </p:spPr>
        <p:txBody>
          <a:bodyPr/>
          <a:lstStyle/>
          <a:p>
            <a:r>
              <a:rPr lang="en-US"/>
              <a:t>Freedom from Indebtedness</a:t>
            </a:r>
          </a:p>
        </p:txBody>
      </p:sp>
      <p:sp>
        <p:nvSpPr>
          <p:cNvPr id="3" name="Content Placeholder 2"/>
          <p:cNvSpPr>
            <a:spLocks noGrp="1"/>
          </p:cNvSpPr>
          <p:nvPr>
            <p:ph idx="1"/>
          </p:nvPr>
        </p:nvSpPr>
        <p:spPr>
          <a:xfrm>
            <a:off x="551209" y="1687625"/>
            <a:ext cx="7331549" cy="4177148"/>
          </a:xfrm>
        </p:spPr>
        <p:txBody>
          <a:bodyPr>
            <a:normAutofit/>
          </a:bodyPr>
          <a:lstStyle/>
          <a:p>
            <a:pPr marL="0" indent="0">
              <a:buNone/>
            </a:pPr>
            <a:r>
              <a:rPr lang="en-US" sz="2000" b="1"/>
              <a:t>STEP 1: Pay Off or Eliminate Current Debt.</a:t>
            </a:r>
          </a:p>
          <a:p>
            <a:r>
              <a:rPr lang="en-US" sz="2000"/>
              <a:t>Bankruptcy</a:t>
            </a:r>
          </a:p>
          <a:p>
            <a:r>
              <a:rPr lang="en-US" sz="2000"/>
              <a:t>Debt Management Program</a:t>
            </a:r>
          </a:p>
          <a:p>
            <a:r>
              <a:rPr lang="en-US" sz="2000"/>
              <a:t>Debt Settlement </a:t>
            </a:r>
          </a:p>
          <a:p>
            <a:pPr marL="0" indent="0">
              <a:buNone/>
            </a:pPr>
            <a:r>
              <a:rPr lang="en-US" sz="2000" i="1"/>
              <a:t>Seek legal help to assess your options.</a:t>
            </a:r>
          </a:p>
          <a:p>
            <a:pPr marL="0" indent="0">
              <a:buNone/>
            </a:pPr>
            <a:endParaRPr lang="en-US" sz="2000"/>
          </a:p>
          <a:p>
            <a:pPr marL="0" indent="0">
              <a:buNone/>
            </a:pPr>
            <a:r>
              <a:rPr lang="en-US" sz="2000" b="1"/>
              <a:t>STEP 2: Start Rebuilding Your Credit.</a:t>
            </a:r>
          </a:p>
          <a:p>
            <a:pPr marL="0" indent="0">
              <a:buNone/>
            </a:pPr>
            <a:endParaRPr lang="en-US" sz="2000" b="1"/>
          </a:p>
          <a:p>
            <a:pPr marL="0" indent="0">
              <a:buNone/>
            </a:pPr>
            <a:r>
              <a:rPr lang="en-US" sz="2000" b="1"/>
              <a:t>STEP 3: Create a Realistic Budget and Stick to It.</a:t>
            </a:r>
          </a:p>
          <a:p>
            <a:pPr marL="0" indent="0">
              <a:buNone/>
            </a:pPr>
            <a:endParaRPr lang="en-US" sz="2000" b="1"/>
          </a:p>
          <a:p>
            <a:pPr marL="0" indent="0">
              <a:buNone/>
            </a:pPr>
            <a:endParaRPr lang="en-US" sz="2000" b="1"/>
          </a:p>
          <a:p>
            <a:endParaRPr lang="en-US" sz="2000"/>
          </a:p>
        </p:txBody>
      </p:sp>
      <p:graphicFrame>
        <p:nvGraphicFramePr>
          <p:cNvPr id="4" name="Diagram 3"/>
          <p:cNvGraphicFramePr/>
          <p:nvPr>
            <p:extLst>
              <p:ext uri="{D42A27DB-BD31-4B8C-83A1-F6EECF244321}">
                <p14:modId xmlns:p14="http://schemas.microsoft.com/office/powerpoint/2010/main" val="2022743165"/>
              </p:ext>
            </p:extLst>
          </p:nvPr>
        </p:nvGraphicFramePr>
        <p:xfrm>
          <a:off x="7543800" y="98839"/>
          <a:ext cx="2699025" cy="2342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64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a:t>BANKRUPTCY</a:t>
            </a:r>
          </a:p>
        </p:txBody>
      </p:sp>
    </p:spTree>
    <p:extLst>
      <p:ext uri="{BB962C8B-B14F-4D97-AF65-F5344CB8AC3E}">
        <p14:creationId xmlns:p14="http://schemas.microsoft.com/office/powerpoint/2010/main" val="390400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77334" y="2700867"/>
            <a:ext cx="9748928" cy="1826581"/>
          </a:xfrm>
        </p:spPr>
        <p:txBody>
          <a:bodyPr>
            <a:noAutofit/>
          </a:bodyPr>
          <a:lstStyle/>
          <a:p>
            <a:r>
              <a:rPr lang="en-US" sz="4800" b="1"/>
              <a:t>STARTING FRESH AFTER YOUR RELEASE and MEETING </a:t>
            </a:r>
            <a:r>
              <a:rPr lang="en-US" sz="4800" b="1" i="1"/>
              <a:t>YOUR </a:t>
            </a:r>
            <a:r>
              <a:rPr lang="en-US" sz="4800" b="1"/>
              <a:t>NEEDS</a:t>
            </a:r>
          </a:p>
        </p:txBody>
      </p:sp>
    </p:spTree>
    <p:extLst>
      <p:ext uri="{BB962C8B-B14F-4D97-AF65-F5344CB8AC3E}">
        <p14:creationId xmlns:p14="http://schemas.microsoft.com/office/powerpoint/2010/main" val="79047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Before</a:t>
            </a:r>
            <a:r>
              <a:rPr lang="en-US"/>
              <a:t> filing for Bankruptcy, consider:</a:t>
            </a:r>
          </a:p>
        </p:txBody>
      </p:sp>
      <p:sp>
        <p:nvSpPr>
          <p:cNvPr id="3" name="Content Placeholder 2"/>
          <p:cNvSpPr>
            <a:spLocks noGrp="1"/>
          </p:cNvSpPr>
          <p:nvPr>
            <p:ph idx="1"/>
          </p:nvPr>
        </p:nvSpPr>
        <p:spPr>
          <a:xfrm>
            <a:off x="278296" y="1451113"/>
            <a:ext cx="8995706" cy="4699579"/>
          </a:xfrm>
        </p:spPr>
        <p:txBody>
          <a:bodyPr>
            <a:normAutofit fontScale="92500" lnSpcReduction="10000"/>
          </a:bodyPr>
          <a:lstStyle/>
          <a:p>
            <a:pPr>
              <a:buAutoNum type="arabicPeriod"/>
            </a:pPr>
            <a:r>
              <a:rPr lang="en-US"/>
              <a:t>There are two main types of personal bankruptcy. Chapter 7 allows you to walk away from most debts entirely as explained later. Chapter 13 allows you to repay all or part of the debts over three to five years.</a:t>
            </a:r>
          </a:p>
          <a:p>
            <a:pPr>
              <a:buAutoNum type="arabicPeriod"/>
            </a:pPr>
            <a:r>
              <a:rPr lang="en-US"/>
              <a:t>Do not use bankruptcy frivolously. The most common reasons for bankruptcy: divorce, unemployment and medical bills.</a:t>
            </a:r>
          </a:p>
          <a:p>
            <a:pPr>
              <a:buAutoNum type="arabicPeriod"/>
            </a:pPr>
            <a:r>
              <a:rPr lang="en-US"/>
              <a:t>Filing bankruptcy doesn't mean giving up all your possessions. You keep your personal property, such as clothes, electronics, household furnishings and other exempt assets. You can sometimes retain larger assets, such as cars and the family home.</a:t>
            </a:r>
          </a:p>
          <a:p>
            <a:pPr>
              <a:buAutoNum type="arabicPeriod"/>
            </a:pPr>
            <a:r>
              <a:rPr lang="en-US"/>
              <a:t>Bankruptcy is not cheap. Costs vary depending on your attorney and location. But in general, a Chapter 7 can run $1,500 to $2,500, while a Chapter 13 can run $2,000 to $4,000.</a:t>
            </a:r>
          </a:p>
          <a:p>
            <a:pPr>
              <a:buAutoNum type="arabicPeriod"/>
            </a:pPr>
            <a:r>
              <a:rPr lang="en-US"/>
              <a:t>You may be able to get free or low-cost legal help. </a:t>
            </a:r>
          </a:p>
          <a:p>
            <a:pPr>
              <a:buAutoNum type="arabicPeriod"/>
            </a:pPr>
            <a:r>
              <a:rPr lang="en-US"/>
              <a:t>Bankruptcy goes on your credit history and will stay on it about 10 years.</a:t>
            </a:r>
          </a:p>
          <a:p>
            <a:pPr>
              <a:buAutoNum type="arabicPeriod"/>
            </a:pPr>
            <a:r>
              <a:rPr lang="en-US"/>
              <a:t>Bankruptcy is public.</a:t>
            </a:r>
          </a:p>
          <a:p>
            <a:pPr>
              <a:buAutoNum type="arabicPeriod"/>
            </a:pPr>
            <a:r>
              <a:rPr lang="en-US"/>
              <a:t>While bankruptcy discharges SOME debts, it does not discharge ALL debts.</a:t>
            </a:r>
          </a:p>
        </p:txBody>
      </p:sp>
    </p:spTree>
    <p:extLst>
      <p:ext uri="{BB962C8B-B14F-4D97-AF65-F5344CB8AC3E}">
        <p14:creationId xmlns:p14="http://schemas.microsoft.com/office/powerpoint/2010/main" val="41331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65" y="183807"/>
            <a:ext cx="8596668" cy="1320800"/>
          </a:xfrm>
        </p:spPr>
        <p:txBody>
          <a:bodyPr/>
          <a:lstStyle/>
          <a:p>
            <a:r>
              <a:rPr lang="en-US"/>
              <a:t>Bankruptcy  Limitations</a:t>
            </a:r>
          </a:p>
        </p:txBody>
      </p:sp>
      <p:sp>
        <p:nvSpPr>
          <p:cNvPr id="7" name="Content Placeholder 2"/>
          <p:cNvSpPr txBox="1">
            <a:spLocks/>
          </p:cNvSpPr>
          <p:nvPr/>
        </p:nvSpPr>
        <p:spPr>
          <a:xfrm>
            <a:off x="558065" y="1504607"/>
            <a:ext cx="6667683" cy="47272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a:p>
        </p:txBody>
      </p:sp>
      <p:graphicFrame>
        <p:nvGraphicFramePr>
          <p:cNvPr id="8" name="Diagram 7"/>
          <p:cNvGraphicFramePr/>
          <p:nvPr>
            <p:extLst>
              <p:ext uri="{D42A27DB-BD31-4B8C-83A1-F6EECF244321}">
                <p14:modId xmlns:p14="http://schemas.microsoft.com/office/powerpoint/2010/main" val="2281732350"/>
              </p:ext>
            </p:extLst>
          </p:nvPr>
        </p:nvGraphicFramePr>
        <p:xfrm>
          <a:off x="399037" y="1001643"/>
          <a:ext cx="941088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3749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Treat Fines and Penalties</a:t>
            </a:r>
          </a:p>
        </p:txBody>
      </p:sp>
      <p:sp>
        <p:nvSpPr>
          <p:cNvPr id="3" name="Content Placeholder 2"/>
          <p:cNvSpPr>
            <a:spLocks noGrp="1"/>
          </p:cNvSpPr>
          <p:nvPr>
            <p:ph idx="1"/>
          </p:nvPr>
        </p:nvSpPr>
        <p:spPr>
          <a:xfrm>
            <a:off x="677334" y="1425093"/>
            <a:ext cx="8596668" cy="3880773"/>
          </a:xfrm>
        </p:spPr>
        <p:txBody>
          <a:bodyPr>
            <a:normAutofit lnSpcReduction="10000"/>
          </a:bodyPr>
          <a:lstStyle/>
          <a:p>
            <a:r>
              <a:rPr lang="en-US" b="1"/>
              <a:t>Fines:</a:t>
            </a:r>
            <a:r>
              <a:rPr lang="en-US"/>
              <a:t> </a:t>
            </a:r>
            <a:br>
              <a:rPr lang="en-US"/>
            </a:br>
            <a:r>
              <a:rPr lang="en-US"/>
              <a:t>You may set up a payment plan with the courts.  The minimum payment is $35 per month.  If your fines have been enhanced with a civil assessment for failure to pay, you may request the court to set aside the civil assessment for inability to pay.  Also you may explore asking the court to convert some of the fines to volunteer work service if you cannot pay.  You may add your case onto the calendar through the criminal business office of the Superior Court at the courthouse where the case was heard. </a:t>
            </a:r>
          </a:p>
          <a:p>
            <a:r>
              <a:rPr lang="en-US" b="1"/>
              <a:t>Restitution:</a:t>
            </a:r>
            <a:r>
              <a:rPr lang="en-US"/>
              <a:t> </a:t>
            </a:r>
            <a:br>
              <a:rPr lang="en-US"/>
            </a:br>
            <a:r>
              <a:rPr lang="en-US"/>
              <a:t>Restitution is payment owed by a defendant directly to a victim of a crime.  If you owe restitution, while the court cannot lower the amount owed to the victim – the court may lower or modify the monthly payments.  You may go to the criminal business office of the Superior Court where the case was heard to add your matter on to the calendar to request lower payments. </a:t>
            </a:r>
          </a:p>
        </p:txBody>
      </p:sp>
    </p:spTree>
    <p:extLst>
      <p:ext uri="{BB962C8B-B14F-4D97-AF65-F5344CB8AC3E}">
        <p14:creationId xmlns:p14="http://schemas.microsoft.com/office/powerpoint/2010/main" val="3788148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Legal Assistance in Bankruptcy</a:t>
            </a:r>
          </a:p>
        </p:txBody>
      </p:sp>
      <p:sp>
        <p:nvSpPr>
          <p:cNvPr id="3" name="Content Placeholder 2"/>
          <p:cNvSpPr>
            <a:spLocks noGrp="1"/>
          </p:cNvSpPr>
          <p:nvPr>
            <p:ph idx="1"/>
          </p:nvPr>
        </p:nvSpPr>
        <p:spPr>
          <a:xfrm>
            <a:off x="566122" y="1930400"/>
            <a:ext cx="9550031" cy="4820478"/>
          </a:xfrm>
        </p:spPr>
        <p:txBody>
          <a:bodyPr>
            <a:noAutofit/>
          </a:bodyPr>
          <a:lstStyle/>
          <a:p>
            <a:r>
              <a:rPr lang="en-US" sz="2000" b="1">
                <a:solidFill>
                  <a:schemeClr val="accent1"/>
                </a:solidFill>
              </a:rPr>
              <a:t>Legal Aid Society of San Diego</a:t>
            </a:r>
            <a:r>
              <a:rPr lang="en-US" sz="2000"/>
              <a:t> hosts a no-cost Bankruptcy Self-Help Center for Pro Se Filers at the U.S. Bankruptcy Court, 325 West F Street, San Diego every Wednesday from 2:00 to 4:00 pm. </a:t>
            </a:r>
          </a:p>
          <a:p>
            <a:pPr lvl="1"/>
            <a:r>
              <a:rPr lang="en-US" sz="1800"/>
              <a:t>No appointments are necessary. </a:t>
            </a:r>
          </a:p>
          <a:p>
            <a:pPr lvl="1"/>
            <a:r>
              <a:rPr lang="en-US" sz="1800"/>
              <a:t>The Self-Help Center is located  on the 2nd floor of the Weinberger Courthouse in the Court Library.</a:t>
            </a:r>
          </a:p>
          <a:p>
            <a:pPr lvl="2"/>
            <a:endParaRPr lang="en-US" sz="1600"/>
          </a:p>
          <a:p>
            <a:pPr lvl="1"/>
            <a:endParaRPr lang="en-US" sz="1800"/>
          </a:p>
        </p:txBody>
      </p:sp>
    </p:spTree>
    <p:extLst>
      <p:ext uri="{BB962C8B-B14F-4D97-AF65-F5344CB8AC3E}">
        <p14:creationId xmlns:p14="http://schemas.microsoft.com/office/powerpoint/2010/main" val="2078736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a:t>CREDIT REPAIR</a:t>
            </a:r>
          </a:p>
        </p:txBody>
      </p:sp>
    </p:spTree>
    <p:extLst>
      <p:ext uri="{BB962C8B-B14F-4D97-AF65-F5344CB8AC3E}">
        <p14:creationId xmlns:p14="http://schemas.microsoft.com/office/powerpoint/2010/main" val="333708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noChangeArrowheads="1"/>
          </p:cNvSpPr>
          <p:nvPr>
            <p:ph type="title"/>
          </p:nvPr>
        </p:nvSpPr>
        <p:spPr>
          <a:xfrm>
            <a:off x="525206" y="299094"/>
            <a:ext cx="7772400" cy="1143000"/>
          </a:xfrm>
        </p:spPr>
        <p:txBody>
          <a:bodyPr vert="horz" lIns="91440" tIns="45720" rIns="91440" bIns="45720" rtlCol="0" anchor="t">
            <a:normAutofit/>
          </a:bodyPr>
          <a:lstStyle/>
          <a:p>
            <a:r>
              <a:rPr lang="en-US" altLang="en-US"/>
              <a:t>What Are Credit Reports?</a:t>
            </a:r>
          </a:p>
        </p:txBody>
      </p:sp>
      <p:sp>
        <p:nvSpPr>
          <p:cNvPr id="10243" name="Content Placeholder 3"/>
          <p:cNvSpPr>
            <a:spLocks noGrp="1"/>
          </p:cNvSpPr>
          <p:nvPr>
            <p:ph idx="1"/>
          </p:nvPr>
        </p:nvSpPr>
        <p:spPr>
          <a:xfrm>
            <a:off x="782480" y="1660077"/>
            <a:ext cx="9893757" cy="4746410"/>
          </a:xfrm>
        </p:spPr>
        <p:txBody>
          <a:bodyPr vert="horz" lIns="91440" tIns="45720" rIns="91440" bIns="45720" rtlCol="0">
            <a:noAutofit/>
          </a:bodyPr>
          <a:lstStyle/>
          <a:p>
            <a:r>
              <a:rPr lang="en-US" altLang="en-US" sz="2000"/>
              <a:t>Contain information about your credit and repayment history.</a:t>
            </a:r>
          </a:p>
          <a:p>
            <a:pPr lvl="1"/>
            <a:r>
              <a:rPr lang="en-US" altLang="en-US" sz="1800"/>
              <a:t>Credit cards, rent payments, utilities, judgments, bankruptcies, medical bills.</a:t>
            </a:r>
          </a:p>
          <a:p>
            <a:r>
              <a:rPr lang="en-US" altLang="en-US" sz="2000"/>
              <a:t>Credit reports exist only for people who have established a credit history.</a:t>
            </a:r>
          </a:p>
          <a:p>
            <a:pPr lvl="1"/>
            <a:r>
              <a:rPr lang="en-US" altLang="en-US" sz="1800"/>
              <a:t>   Having no credit history can have adverse consequences.</a:t>
            </a:r>
          </a:p>
          <a:p>
            <a:r>
              <a:rPr lang="en-US" altLang="en-US" sz="2000"/>
              <a:t>Your credit score is generated from your credit report.</a:t>
            </a:r>
          </a:p>
          <a:p>
            <a:r>
              <a:rPr lang="en-US" altLang="en-US" sz="2000"/>
              <a:t>Your credit score elements:</a:t>
            </a:r>
          </a:p>
          <a:p>
            <a:pPr lvl="1"/>
            <a:r>
              <a:rPr lang="en-US" altLang="en-US" sz="1800"/>
              <a:t>Payment history: 35%</a:t>
            </a:r>
          </a:p>
          <a:p>
            <a:pPr lvl="1"/>
            <a:r>
              <a:rPr lang="en-US" altLang="en-US" sz="1800"/>
              <a:t>Amounts owed: 30%</a:t>
            </a:r>
          </a:p>
          <a:p>
            <a:pPr lvl="1"/>
            <a:r>
              <a:rPr lang="en-US" altLang="en-US" sz="1800"/>
              <a:t>Length of credit history: 15%</a:t>
            </a:r>
          </a:p>
          <a:p>
            <a:pPr lvl="1"/>
            <a:r>
              <a:rPr lang="en-US" altLang="en-US" sz="1800"/>
              <a:t>Types of credit used: 10%</a:t>
            </a:r>
          </a:p>
          <a:p>
            <a:pPr lvl="1"/>
            <a:r>
              <a:rPr lang="en-US" altLang="en-US" sz="1800"/>
              <a:t>New credit: 10%</a:t>
            </a:r>
          </a:p>
        </p:txBody>
      </p:sp>
      <p:sp>
        <p:nvSpPr>
          <p:cNvPr id="13316" name="Slide Number Placeholder 1"/>
          <p:cNvSpPr>
            <a:spLocks noGrp="1"/>
          </p:cNvSpPr>
          <p:nvPr>
            <p:ph type="sldNum" sz="quarter" idx="11"/>
          </p:nvPr>
        </p:nvSpPr>
        <p:spPr>
          <a:noFill/>
        </p:spPr>
        <p:txBody>
          <a:bodyPr/>
          <a:lstStyle/>
          <a:p>
            <a:fld id="{FDC9C783-4C1D-4D17-8779-B4D3F9C6E4CB}" type="slidenum">
              <a:rPr lang="en-US" altLang="en-US"/>
              <a:pPr/>
              <a:t>25</a:t>
            </a:fld>
            <a:endParaRPr lang="en-US" altLang="en-US"/>
          </a:p>
        </p:txBody>
      </p:sp>
      <p:pic>
        <p:nvPicPr>
          <p:cNvPr id="6146" name="Picture 2" descr="Image result for credit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953" y="3961146"/>
            <a:ext cx="3375902" cy="223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049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Should You Do With Your Credit Report?</a:t>
            </a:r>
          </a:p>
        </p:txBody>
      </p:sp>
      <p:sp>
        <p:nvSpPr>
          <p:cNvPr id="3" name="Content Placeholder 2"/>
          <p:cNvSpPr>
            <a:spLocks noGrp="1"/>
          </p:cNvSpPr>
          <p:nvPr>
            <p:ph idx="1"/>
          </p:nvPr>
        </p:nvSpPr>
        <p:spPr>
          <a:xfrm>
            <a:off x="540700" y="2475901"/>
            <a:ext cx="5208459" cy="4208680"/>
          </a:xfrm>
        </p:spPr>
        <p:txBody>
          <a:bodyPr/>
          <a:lstStyle/>
          <a:p>
            <a:r>
              <a:rPr lang="en-US" b="1"/>
              <a:t>Get Your Credit Report Now! </a:t>
            </a:r>
            <a:r>
              <a:rPr lang="en-US"/>
              <a:t>And Again Each Year!</a:t>
            </a:r>
          </a:p>
          <a:p>
            <a:r>
              <a:rPr lang="en-US"/>
              <a:t>It is free: order a copy from each of the major credit reporting agencies once every year: Experian, Equifax, and Transunion. </a:t>
            </a:r>
          </a:p>
          <a:p>
            <a:r>
              <a:rPr lang="en-US">
                <a:solidFill>
                  <a:schemeClr val="accent5"/>
                </a:solidFill>
              </a:rPr>
              <a:t>Do not go to </a:t>
            </a:r>
            <a:r>
              <a:rPr lang="en-US">
                <a:hlinkClick r:id="rId2"/>
              </a:rPr>
              <a:t>www.FreeCreditReport.com</a:t>
            </a:r>
            <a:r>
              <a:rPr lang="en-US"/>
              <a:t> – it is NOT free.</a:t>
            </a:r>
          </a:p>
        </p:txBody>
      </p:sp>
      <p:pic>
        <p:nvPicPr>
          <p:cNvPr id="1028" name="Picture 4" descr="Image result for credit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390" y="1597572"/>
            <a:ext cx="3231161" cy="467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758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noChangeArrowheads="1"/>
          </p:cNvSpPr>
          <p:nvPr>
            <p:ph type="title"/>
          </p:nvPr>
        </p:nvSpPr>
        <p:spPr>
          <a:xfrm>
            <a:off x="677334" y="231433"/>
            <a:ext cx="7772400" cy="1143000"/>
          </a:xfrm>
        </p:spPr>
        <p:txBody>
          <a:bodyPr vert="horz" lIns="91440" tIns="45720" rIns="91440" bIns="45720" rtlCol="0" anchor="t">
            <a:normAutofit/>
          </a:bodyPr>
          <a:lstStyle/>
          <a:p>
            <a:r>
              <a:rPr lang="en-US" altLang="en-US"/>
              <a:t>How Do You Get Your Credit Report?</a:t>
            </a:r>
          </a:p>
        </p:txBody>
      </p:sp>
      <p:sp>
        <p:nvSpPr>
          <p:cNvPr id="10243" name="Content Placeholder 3"/>
          <p:cNvSpPr>
            <a:spLocks noGrp="1"/>
          </p:cNvSpPr>
          <p:nvPr>
            <p:ph idx="1"/>
          </p:nvPr>
        </p:nvSpPr>
        <p:spPr>
          <a:xfrm>
            <a:off x="677334" y="1531435"/>
            <a:ext cx="7848600" cy="4352925"/>
          </a:xfrm>
        </p:spPr>
        <p:txBody>
          <a:bodyPr vert="horz" lIns="91440" tIns="45720" rIns="91440" bIns="45720" rtlCol="0">
            <a:normAutofit/>
          </a:bodyPr>
          <a:lstStyle/>
          <a:p>
            <a:r>
              <a:rPr lang="en-US" altLang="en-US"/>
              <a:t>All consumers are entitled to one free credit report from all three major credit reporting bureaus (Experian, Equifax, and TransUnion) to ensure credit reports are current and correct: </a:t>
            </a:r>
            <a:r>
              <a:rPr lang="en-US" altLang="en-US">
                <a:hlinkClick r:id="rId3"/>
              </a:rPr>
              <a:t>www.annualcreditreport.com</a:t>
            </a:r>
            <a:r>
              <a:rPr lang="en-US" altLang="en-US"/>
              <a:t> </a:t>
            </a:r>
          </a:p>
          <a:p>
            <a:r>
              <a:rPr lang="en-US" altLang="en-US"/>
              <a:t>Do NOT use companies that advertise on TV to check your credit (i.e. Credit Karma). Often these companies sell your information in order to provide you with a “free” credit report.</a:t>
            </a:r>
          </a:p>
          <a:p>
            <a:endParaRPr lang="en-US" altLang="en-US"/>
          </a:p>
        </p:txBody>
      </p:sp>
      <p:sp>
        <p:nvSpPr>
          <p:cNvPr id="13316" name="Slide Number Placeholder 1"/>
          <p:cNvSpPr>
            <a:spLocks noGrp="1"/>
          </p:cNvSpPr>
          <p:nvPr>
            <p:ph type="sldNum" sz="quarter" idx="11"/>
          </p:nvPr>
        </p:nvSpPr>
        <p:spPr>
          <a:noFill/>
        </p:spPr>
        <p:txBody>
          <a:bodyPr/>
          <a:lstStyle/>
          <a:p>
            <a:fld id="{FDC9C783-4C1D-4D17-8779-B4D3F9C6E4CB}" type="slidenum">
              <a:rPr lang="en-US" altLang="en-US"/>
              <a:pPr/>
              <a:t>27</a:t>
            </a:fld>
            <a:endParaRPr lang="en-US" altLang="en-US"/>
          </a:p>
        </p:txBody>
      </p:sp>
      <p:pic>
        <p:nvPicPr>
          <p:cNvPr id="5122" name="Picture 2" descr="Image result for credit re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17" y="4056993"/>
            <a:ext cx="2125338" cy="26609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482" y="4056993"/>
            <a:ext cx="4512441" cy="25382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331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You Read Your Credit Report?</a:t>
            </a:r>
          </a:p>
        </p:txBody>
      </p:sp>
      <p:sp>
        <p:nvSpPr>
          <p:cNvPr id="3" name="Content Placeholder 2"/>
          <p:cNvSpPr>
            <a:spLocks noGrp="1"/>
          </p:cNvSpPr>
          <p:nvPr>
            <p:ph idx="1"/>
          </p:nvPr>
        </p:nvSpPr>
        <p:spPr>
          <a:xfrm>
            <a:off x="677334" y="1554302"/>
            <a:ext cx="8596668" cy="3880773"/>
          </a:xfrm>
        </p:spPr>
        <p:txBody>
          <a:bodyPr/>
          <a:lstStyle/>
          <a:p>
            <a:r>
              <a:rPr lang="en-US" altLang="en-US"/>
              <a:t>Your FICO credit score is a </a:t>
            </a:r>
            <a:r>
              <a:rPr lang="en-US"/>
              <a:t>3-digit number between 300-850 determined from your credit report, and is used to determine if you are good credit risk.</a:t>
            </a:r>
          </a:p>
          <a:p>
            <a:pPr lvl="1"/>
            <a:r>
              <a:rPr lang="en-US" altLang="en-US">
                <a:hlinkClick r:id="rId2"/>
              </a:rPr>
              <a:t>www.myfico.com</a:t>
            </a:r>
            <a:r>
              <a:rPr lang="en-US" altLang="en-US"/>
              <a:t> and </a:t>
            </a:r>
            <a:r>
              <a:rPr lang="en-US" altLang="en-US">
                <a:hlinkClick r:id="rId3"/>
              </a:rPr>
              <a:t>www.bankingsense.com/good-credit-score-guide-fico-ranges/</a:t>
            </a:r>
            <a:endParaRPr lang="en-US" altLang="en-US"/>
          </a:p>
          <a:p>
            <a:r>
              <a:rPr lang="en-US" altLang="en-US"/>
              <a:t>Read it closely: look for errors, accounts/loans that you did not open, wrong addresses or employers</a:t>
            </a:r>
            <a:r>
              <a:rPr lang="en-US" altLang="en-US" sz="1600"/>
              <a:t>.</a:t>
            </a:r>
          </a:p>
          <a:p>
            <a:pPr lvl="1"/>
            <a:r>
              <a:rPr lang="en-US" altLang="en-US"/>
              <a:t> These can be signs that you are a victim of identity theft.</a:t>
            </a:r>
          </a:p>
          <a:p>
            <a:endParaRPr lang="en-US" altLang="en-US"/>
          </a:p>
          <a:p>
            <a:endParaRPr lang="en-US"/>
          </a:p>
        </p:txBody>
      </p:sp>
      <p:pic>
        <p:nvPicPr>
          <p:cNvPr id="7170" name="Picture 2" descr="Image result for credit re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733" y="3932358"/>
            <a:ext cx="4836840" cy="257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676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noChangeArrowheads="1"/>
          </p:cNvSpPr>
          <p:nvPr>
            <p:ph type="title"/>
          </p:nvPr>
        </p:nvSpPr>
        <p:spPr>
          <a:xfrm>
            <a:off x="799203" y="317371"/>
            <a:ext cx="7772400" cy="1143000"/>
          </a:xfrm>
        </p:spPr>
        <p:txBody>
          <a:bodyPr vert="horz" lIns="91440" tIns="45720" rIns="91440" bIns="45720" rtlCol="0" anchor="t">
            <a:normAutofit/>
          </a:bodyPr>
          <a:lstStyle/>
          <a:p>
            <a:r>
              <a:rPr lang="en-US" altLang="en-US"/>
              <a:t>How Do You Repair Your Credit?</a:t>
            </a:r>
          </a:p>
        </p:txBody>
      </p:sp>
      <p:sp>
        <p:nvSpPr>
          <p:cNvPr id="10243" name="Content Placeholder 3"/>
          <p:cNvSpPr>
            <a:spLocks noGrp="1"/>
          </p:cNvSpPr>
          <p:nvPr>
            <p:ph idx="1"/>
          </p:nvPr>
        </p:nvSpPr>
        <p:spPr>
          <a:xfrm>
            <a:off x="1052758" y="1460371"/>
            <a:ext cx="7965347" cy="4352925"/>
          </a:xfrm>
        </p:spPr>
        <p:txBody>
          <a:bodyPr vert="horz" lIns="91440" tIns="45720" rIns="91440" bIns="45720" rtlCol="0">
            <a:normAutofit/>
          </a:bodyPr>
          <a:lstStyle/>
          <a:p>
            <a:r>
              <a:rPr lang="en-US" altLang="en-US"/>
              <a:t>If you are a victim of identity theft, file a </a:t>
            </a:r>
            <a:r>
              <a:rPr lang="en-US" altLang="en-US" b="1">
                <a:solidFill>
                  <a:schemeClr val="accent1"/>
                </a:solidFill>
              </a:rPr>
              <a:t>police report</a:t>
            </a:r>
            <a:r>
              <a:rPr lang="en-US" altLang="en-US"/>
              <a:t>. The police are required to take a report under California Penal Code § 530.6(a).</a:t>
            </a:r>
          </a:p>
          <a:p>
            <a:r>
              <a:rPr lang="en-US" altLang="en-US" b="1">
                <a:solidFill>
                  <a:schemeClr val="accent1"/>
                </a:solidFill>
              </a:rPr>
              <a:t>Dispute all errors</a:t>
            </a:r>
            <a:r>
              <a:rPr lang="en-US" altLang="en-US"/>
              <a:t> with the credit reporting agencies.</a:t>
            </a:r>
          </a:p>
          <a:p>
            <a:pPr lvl="1"/>
            <a:r>
              <a:rPr lang="en-US" altLang="en-US"/>
              <a:t>This forces them to investigate the dispute(s).</a:t>
            </a:r>
          </a:p>
          <a:p>
            <a:r>
              <a:rPr lang="en-US" altLang="en-US" b="1">
                <a:solidFill>
                  <a:schemeClr val="accent1"/>
                </a:solidFill>
              </a:rPr>
              <a:t>Send a copy of the dispute and/or police report to the creditor</a:t>
            </a:r>
            <a:r>
              <a:rPr lang="en-US" altLang="en-US"/>
              <a:t> at the address listed on the credit report.</a:t>
            </a:r>
          </a:p>
          <a:p>
            <a:endParaRPr lang="en-US" altLang="en-US"/>
          </a:p>
        </p:txBody>
      </p:sp>
      <p:sp>
        <p:nvSpPr>
          <p:cNvPr id="13316" name="Slide Number Placeholder 1"/>
          <p:cNvSpPr>
            <a:spLocks noGrp="1"/>
          </p:cNvSpPr>
          <p:nvPr>
            <p:ph type="sldNum" sz="quarter" idx="11"/>
          </p:nvPr>
        </p:nvSpPr>
        <p:spPr>
          <a:noFill/>
        </p:spPr>
        <p:txBody>
          <a:bodyPr/>
          <a:lstStyle/>
          <a:p>
            <a:fld id="{FDC9C783-4C1D-4D17-8779-B4D3F9C6E4CB}" type="slidenum">
              <a:rPr lang="en-US" altLang="en-US"/>
              <a:pPr/>
              <a:t>29</a:t>
            </a:fld>
            <a:endParaRPr lang="en-US" altLang="en-US"/>
          </a:p>
        </p:txBody>
      </p:sp>
      <p:pic>
        <p:nvPicPr>
          <p:cNvPr id="3074" name="Picture 2" descr="Image result for repair your cr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16" y="4097666"/>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0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a:t>
            </a:r>
            <a:r>
              <a:rPr lang="en-US" b="1" i="1"/>
              <a:t>your</a:t>
            </a:r>
            <a:r>
              <a:rPr lang="en-US"/>
              <a:t> needs?</a:t>
            </a:r>
          </a:p>
        </p:txBody>
      </p:sp>
      <p:graphicFrame>
        <p:nvGraphicFramePr>
          <p:cNvPr id="4" name="Diagram 3"/>
          <p:cNvGraphicFramePr/>
          <p:nvPr>
            <p:extLst>
              <p:ext uri="{D42A27DB-BD31-4B8C-83A1-F6EECF244321}">
                <p14:modId xmlns:p14="http://schemas.microsoft.com/office/powerpoint/2010/main" val="1307972586"/>
              </p:ext>
            </p:extLst>
          </p:nvPr>
        </p:nvGraphicFramePr>
        <p:xfrm>
          <a:off x="403809" y="1435462"/>
          <a:ext cx="6624984" cy="5020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611006" y="5570484"/>
            <a:ext cx="3867807" cy="369332"/>
          </a:xfrm>
          <a:prstGeom prst="rect">
            <a:avLst/>
          </a:prstGeom>
          <a:effectLst>
            <a:softEdge rad="31750"/>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solidFill>
                  <a:schemeClr val="tx1"/>
                </a:solidFill>
              </a:rPr>
              <a:t>Shelter, Food, Clothing</a:t>
            </a:r>
          </a:p>
        </p:txBody>
      </p:sp>
      <p:sp>
        <p:nvSpPr>
          <p:cNvPr id="6" name="TextBox 5"/>
          <p:cNvSpPr txBox="1"/>
          <p:nvPr/>
        </p:nvSpPr>
        <p:spPr>
          <a:xfrm>
            <a:off x="6059213" y="4608788"/>
            <a:ext cx="3867807" cy="369332"/>
          </a:xfrm>
          <a:prstGeom prst="rect">
            <a:avLst/>
          </a:prstGeom>
          <a:effectLst>
            <a:softEdge rad="31750"/>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solidFill>
                  <a:schemeClr val="tx1"/>
                </a:solidFill>
              </a:rPr>
              <a:t>Physical &amp; Emotional Safety</a:t>
            </a:r>
          </a:p>
        </p:txBody>
      </p:sp>
      <p:sp>
        <p:nvSpPr>
          <p:cNvPr id="7" name="TextBox 6"/>
          <p:cNvSpPr txBox="1"/>
          <p:nvPr/>
        </p:nvSpPr>
        <p:spPr>
          <a:xfrm>
            <a:off x="5402316" y="3599060"/>
            <a:ext cx="3867807" cy="369332"/>
          </a:xfrm>
          <a:prstGeom prst="rect">
            <a:avLst/>
          </a:prstGeom>
          <a:effectLst>
            <a:softEdge rad="31750"/>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solidFill>
                  <a:schemeClr val="tx1"/>
                </a:solidFill>
              </a:rPr>
              <a:t>Family, Acceptance, Understanding</a:t>
            </a:r>
          </a:p>
        </p:txBody>
      </p:sp>
      <p:sp>
        <p:nvSpPr>
          <p:cNvPr id="8" name="TextBox 7"/>
          <p:cNvSpPr txBox="1"/>
          <p:nvPr/>
        </p:nvSpPr>
        <p:spPr>
          <a:xfrm>
            <a:off x="4729655" y="2594589"/>
            <a:ext cx="3867807" cy="369332"/>
          </a:xfrm>
          <a:prstGeom prst="rect">
            <a:avLst/>
          </a:prstGeom>
          <a:effectLst>
            <a:softEdge rad="31750"/>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solidFill>
                  <a:schemeClr val="tx1"/>
                </a:solidFill>
              </a:rPr>
              <a:t>Self-esteem, Education</a:t>
            </a:r>
          </a:p>
        </p:txBody>
      </p:sp>
      <p:sp>
        <p:nvSpPr>
          <p:cNvPr id="9" name="TextBox 8"/>
          <p:cNvSpPr txBox="1"/>
          <p:nvPr/>
        </p:nvSpPr>
        <p:spPr>
          <a:xfrm>
            <a:off x="4282965" y="1906161"/>
            <a:ext cx="3867807" cy="369332"/>
          </a:xfrm>
          <a:prstGeom prst="rect">
            <a:avLst/>
          </a:prstGeom>
          <a:effectLst>
            <a:softEdge rad="31750"/>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solidFill>
                  <a:schemeClr val="tx1"/>
                </a:solidFill>
              </a:rPr>
              <a:t>Self-fulfillment</a:t>
            </a:r>
          </a:p>
        </p:txBody>
      </p:sp>
    </p:spTree>
    <p:extLst>
      <p:ext uri="{BB962C8B-B14F-4D97-AF65-F5344CB8AC3E}">
        <p14:creationId xmlns:p14="http://schemas.microsoft.com/office/powerpoint/2010/main" val="317818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noChangeArrowheads="1"/>
          </p:cNvSpPr>
          <p:nvPr>
            <p:ph type="title"/>
          </p:nvPr>
        </p:nvSpPr>
        <p:spPr>
          <a:xfrm>
            <a:off x="517252" y="240151"/>
            <a:ext cx="7772400" cy="1143000"/>
          </a:xfrm>
        </p:spPr>
        <p:txBody>
          <a:bodyPr vert="horz" lIns="91440" tIns="45720" rIns="91440" bIns="45720" rtlCol="0" anchor="t">
            <a:normAutofit/>
          </a:bodyPr>
          <a:lstStyle/>
          <a:p>
            <a:r>
              <a:rPr lang="en-US" altLang="en-US"/>
              <a:t>How Do You Rebuild Your Credit?</a:t>
            </a:r>
          </a:p>
        </p:txBody>
      </p:sp>
      <p:sp>
        <p:nvSpPr>
          <p:cNvPr id="10243" name="Content Placeholder 3"/>
          <p:cNvSpPr>
            <a:spLocks noGrp="1"/>
          </p:cNvSpPr>
          <p:nvPr>
            <p:ph idx="1"/>
          </p:nvPr>
        </p:nvSpPr>
        <p:spPr>
          <a:xfrm>
            <a:off x="302066" y="1547540"/>
            <a:ext cx="9420003" cy="3760183"/>
          </a:xfrm>
        </p:spPr>
        <p:txBody>
          <a:bodyPr vert="horz" lIns="91440" tIns="45720" rIns="91440" bIns="45720" rtlCol="0">
            <a:normAutofit/>
          </a:bodyPr>
          <a:lstStyle/>
          <a:p>
            <a:r>
              <a:rPr lang="en-US" altLang="en-US"/>
              <a:t>Consider bankruptcy for debts that can be discharged.</a:t>
            </a:r>
          </a:p>
          <a:p>
            <a:pPr lvl="1"/>
            <a:r>
              <a:rPr lang="en-US" altLang="en-US"/>
              <a:t> Debts arising from fraud, or for which discharge would be against public policy (i.e. government, spousal or child support) are often nondischargeable.</a:t>
            </a:r>
          </a:p>
          <a:p>
            <a:r>
              <a:rPr lang="en-US" altLang="en-US"/>
              <a:t> Try to negotiate with creditors directly.</a:t>
            </a:r>
          </a:p>
          <a:p>
            <a:pPr lvl="1"/>
            <a:r>
              <a:rPr lang="en-US" altLang="en-US">
                <a:solidFill>
                  <a:schemeClr val="accent5"/>
                </a:solidFill>
              </a:rPr>
              <a:t>Be careful of companies offering to settle your debts for significantly less than owed.</a:t>
            </a:r>
          </a:p>
          <a:p>
            <a:r>
              <a:rPr lang="en-US"/>
              <a:t>Start with a secured credit card (refundable deposit required) or a gas card to establish a good credit history</a:t>
            </a:r>
          </a:p>
          <a:p>
            <a:pPr lvl="1"/>
            <a:r>
              <a:rPr lang="en-US" altLang="en-US"/>
              <a:t>Examples:  Capital One Secured MasterCard (low deposit), Digital Federal Credit Union Visa Platinum Secured Credit Card (no annual fee), OpenSky Secured Visa Credit Card (does not require a checking account or good credit)</a:t>
            </a:r>
          </a:p>
          <a:p>
            <a:endParaRPr lang="en-US" altLang="en-US"/>
          </a:p>
        </p:txBody>
      </p:sp>
      <p:sp>
        <p:nvSpPr>
          <p:cNvPr id="13316" name="Slide Number Placeholder 1"/>
          <p:cNvSpPr>
            <a:spLocks noGrp="1"/>
          </p:cNvSpPr>
          <p:nvPr>
            <p:ph type="sldNum" sz="quarter" idx="11"/>
          </p:nvPr>
        </p:nvSpPr>
        <p:spPr>
          <a:noFill/>
        </p:spPr>
        <p:txBody>
          <a:bodyPr/>
          <a:lstStyle/>
          <a:p>
            <a:fld id="{FDC9C783-4C1D-4D17-8779-B4D3F9C6E4CB}" type="slidenum">
              <a:rPr lang="en-US" altLang="en-US"/>
              <a:pPr/>
              <a:t>30</a:t>
            </a:fld>
            <a:endParaRPr lang="en-US" altLang="en-US"/>
          </a:p>
        </p:txBody>
      </p:sp>
      <p:pic>
        <p:nvPicPr>
          <p:cNvPr id="5" name="Picture 2" descr="Image result for credit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514" y="4950371"/>
            <a:ext cx="3083035" cy="1734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514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noChangeArrowheads="1"/>
          </p:cNvSpPr>
          <p:nvPr>
            <p:ph type="title"/>
          </p:nvPr>
        </p:nvSpPr>
        <p:spPr/>
        <p:txBody>
          <a:bodyPr vert="horz" lIns="91440" tIns="45720" rIns="91440" bIns="45720" rtlCol="0" anchor="t">
            <a:normAutofit/>
          </a:bodyPr>
          <a:lstStyle/>
          <a:p>
            <a:r>
              <a:rPr lang="en-US" altLang="en-US"/>
              <a:t>Rebuilding Your Credit (continued)</a:t>
            </a:r>
          </a:p>
        </p:txBody>
      </p:sp>
      <p:sp>
        <p:nvSpPr>
          <p:cNvPr id="4" name="Content Placeholder 3"/>
          <p:cNvSpPr>
            <a:spLocks noGrp="1"/>
          </p:cNvSpPr>
          <p:nvPr>
            <p:ph idx="1"/>
          </p:nvPr>
        </p:nvSpPr>
        <p:spPr>
          <a:xfrm>
            <a:off x="498430" y="1643754"/>
            <a:ext cx="8596668" cy="3880773"/>
          </a:xfrm>
        </p:spPr>
        <p:txBody>
          <a:bodyPr>
            <a:normAutofit fontScale="92500" lnSpcReduction="10000"/>
          </a:bodyPr>
          <a:lstStyle/>
          <a:p>
            <a:pPr>
              <a:defRPr/>
            </a:pPr>
            <a:r>
              <a:rPr lang="en-US" sz="2400" dirty="0"/>
              <a:t>Pay in full; pay on time.</a:t>
            </a:r>
          </a:p>
          <a:p>
            <a:pPr>
              <a:defRPr/>
            </a:pPr>
            <a:r>
              <a:rPr lang="en-US" sz="2400" dirty="0"/>
              <a:t>Decrease your credit utilization.</a:t>
            </a:r>
          </a:p>
          <a:p>
            <a:pPr>
              <a:defRPr/>
            </a:pPr>
            <a:r>
              <a:rPr lang="en-US" sz="2400" dirty="0"/>
              <a:t>Check your credit report and credit score.</a:t>
            </a:r>
            <a:endParaRPr lang="en-US" altLang="en-US" sz="2400" dirty="0"/>
          </a:p>
          <a:p>
            <a:pPr>
              <a:defRPr/>
            </a:pPr>
            <a:r>
              <a:rPr lang="en-US" sz="2400" dirty="0"/>
              <a:t>Protect existing credit.</a:t>
            </a:r>
          </a:p>
          <a:p>
            <a:pPr lvl="1">
              <a:defRPr/>
            </a:pPr>
            <a:r>
              <a:rPr lang="en-US" sz="2200" dirty="0"/>
              <a:t>Dispute incorrect information on your credit report.</a:t>
            </a:r>
          </a:p>
          <a:p>
            <a:pPr>
              <a:defRPr/>
            </a:pPr>
            <a:r>
              <a:rPr lang="en-US" sz="2400" dirty="0"/>
              <a:t>Don’t open too many new accounts quickly.</a:t>
            </a:r>
          </a:p>
          <a:p>
            <a:pPr>
              <a:defRPr/>
            </a:pPr>
            <a:r>
              <a:rPr lang="en-US" sz="2400" dirty="0"/>
              <a:t>The </a:t>
            </a:r>
            <a:r>
              <a:rPr lang="en-US" sz="2400" i="1" dirty="0"/>
              <a:t>National Foundation for Credit Counseling </a:t>
            </a:r>
            <a:r>
              <a:rPr lang="en-US" sz="2400" dirty="0"/>
              <a:t>offers free or low-cost help for rebuilding finances: </a:t>
            </a:r>
          </a:p>
          <a:p>
            <a:pPr marL="0" indent="0">
              <a:buNone/>
              <a:defRPr/>
            </a:pPr>
            <a:r>
              <a:rPr lang="en-US" sz="2400" dirty="0"/>
              <a:t>	</a:t>
            </a:r>
            <a:r>
              <a:rPr lang="en-US" sz="2400" dirty="0">
                <a:hlinkClick r:id="rId3"/>
              </a:rPr>
              <a:t>https://www.nfcc.org/</a:t>
            </a:r>
            <a:endParaRPr lang="en-US" sz="2400" dirty="0"/>
          </a:p>
          <a:p>
            <a:pPr marL="0" indent="0">
              <a:buNone/>
              <a:defRPr/>
            </a:pPr>
            <a:endParaRPr lang="en-US" sz="2400" dirty="0"/>
          </a:p>
          <a:p>
            <a:pPr>
              <a:defRPr/>
            </a:pPr>
            <a:endParaRPr lang="en-US" sz="2400" dirty="0"/>
          </a:p>
          <a:p>
            <a:pPr>
              <a:defRPr/>
            </a:pPr>
            <a:endParaRPr lang="en-US" sz="2400" dirty="0"/>
          </a:p>
          <a:p>
            <a:pPr marL="0" indent="0">
              <a:buNone/>
              <a:defRPr/>
            </a:pPr>
            <a:endParaRPr lang="en-US" kern="1200" dirty="0"/>
          </a:p>
          <a:p>
            <a:pPr marL="0" indent="0">
              <a:buNone/>
              <a:defRPr/>
            </a:pPr>
            <a:endParaRPr lang="en-US" kern="1200" dirty="0"/>
          </a:p>
        </p:txBody>
      </p:sp>
      <p:sp>
        <p:nvSpPr>
          <p:cNvPr id="45060" name="Slide Number Placeholder 1"/>
          <p:cNvSpPr>
            <a:spLocks noGrp="1"/>
          </p:cNvSpPr>
          <p:nvPr>
            <p:ph type="sldNum" sz="quarter" idx="11"/>
          </p:nvPr>
        </p:nvSpPr>
        <p:spPr>
          <a:noFill/>
        </p:spPr>
        <p:txBody>
          <a:bodyPr/>
          <a:lstStyle/>
          <a:p>
            <a:fld id="{3A4C6F64-7AF1-4D6D-BDDE-6D1D9BD30CD3}" type="slidenum">
              <a:rPr lang="en-US" altLang="en-US"/>
              <a:pPr/>
              <a:t>31</a:t>
            </a:fld>
            <a:endParaRPr lang="en-US" altLang="en-US"/>
          </a:p>
        </p:txBody>
      </p:sp>
      <p:pic>
        <p:nvPicPr>
          <p:cNvPr id="45061" name="Picture 2"/>
          <p:cNvPicPr>
            <a:picLocks noChangeAspect="1" noChangeArrowheads="1"/>
          </p:cNvPicPr>
          <p:nvPr/>
        </p:nvPicPr>
        <p:blipFill>
          <a:blip r:embed="rId4" cstate="print"/>
          <a:srcRect/>
          <a:stretch>
            <a:fillRect/>
          </a:stretch>
        </p:blipFill>
        <p:spPr bwMode="auto">
          <a:xfrm>
            <a:off x="6950701" y="1352392"/>
            <a:ext cx="2254250" cy="1628775"/>
          </a:xfrm>
          <a:prstGeom prst="rect">
            <a:avLst/>
          </a:prstGeom>
          <a:ln>
            <a:noFill/>
          </a:ln>
          <a:effectLst>
            <a:softEdge rad="112500"/>
          </a:effectLst>
        </p:spPr>
      </p:pic>
    </p:spTree>
    <p:extLst>
      <p:ext uri="{BB962C8B-B14F-4D97-AF65-F5344CB8AC3E}">
        <p14:creationId xmlns:p14="http://schemas.microsoft.com/office/powerpoint/2010/main" val="268630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Credit Reports and Employment</a:t>
            </a:r>
          </a:p>
        </p:txBody>
      </p:sp>
      <p:sp>
        <p:nvSpPr>
          <p:cNvPr id="3" name="Content Placeholder 2"/>
          <p:cNvSpPr>
            <a:spLocks noGrp="1"/>
          </p:cNvSpPr>
          <p:nvPr>
            <p:ph idx="1"/>
          </p:nvPr>
        </p:nvSpPr>
        <p:spPr>
          <a:xfrm>
            <a:off x="372534" y="1606854"/>
            <a:ext cx="9065756" cy="4604760"/>
          </a:xfrm>
        </p:spPr>
        <p:txBody>
          <a:bodyPr/>
          <a:lstStyle/>
          <a:p>
            <a:r>
              <a:rPr lang="en-US"/>
              <a:t>The Employment Credit Check Law (2012) prohibits employers from requesting credit reports for Californians unless they are working or seeking work in a financial institution, law enforcement, or the Justice Department.</a:t>
            </a:r>
          </a:p>
          <a:p>
            <a:pPr lvl="1"/>
            <a:r>
              <a:rPr lang="en-US"/>
              <a:t>If one of these exceptions applies, you must be provided with notice in advance explaining the legal reason your credit report is needed.</a:t>
            </a:r>
          </a:p>
          <a:p>
            <a:endParaRPr lang="en-US"/>
          </a:p>
        </p:txBody>
      </p:sp>
      <p:pic>
        <p:nvPicPr>
          <p:cNvPr id="4098" name="Picture 2" descr="Image result for credit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434" y="3710148"/>
            <a:ext cx="3788211" cy="2701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90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a:t>BUDGETING</a:t>
            </a:r>
          </a:p>
        </p:txBody>
      </p:sp>
    </p:spTree>
    <p:extLst>
      <p:ext uri="{BB962C8B-B14F-4D97-AF65-F5344CB8AC3E}">
        <p14:creationId xmlns:p14="http://schemas.microsoft.com/office/powerpoint/2010/main" val="586836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idx="4294967295"/>
          </p:nvPr>
        </p:nvSpPr>
        <p:spPr>
          <a:xfrm>
            <a:off x="2171700" y="228600"/>
            <a:ext cx="7772400" cy="1143000"/>
          </a:xfrm>
        </p:spPr>
        <p:txBody>
          <a:bodyPr vert="horz" lIns="91440" tIns="45720" rIns="91440" bIns="45720" rtlCol="0" anchor="t">
            <a:normAutofit/>
          </a:bodyPr>
          <a:lstStyle/>
          <a:p>
            <a:r>
              <a:rPr lang="en-US" altLang="en-US"/>
              <a:t>What is a Budget?</a:t>
            </a:r>
          </a:p>
        </p:txBody>
      </p:sp>
      <p:sp>
        <p:nvSpPr>
          <p:cNvPr id="9219" name="Text Placeholder 2"/>
          <p:cNvSpPr>
            <a:spLocks noGrp="1"/>
          </p:cNvSpPr>
          <p:nvPr>
            <p:ph type="body" sz="half" idx="4294967295"/>
          </p:nvPr>
        </p:nvSpPr>
        <p:spPr>
          <a:xfrm>
            <a:off x="828183" y="1461979"/>
            <a:ext cx="7750175" cy="2968625"/>
          </a:xfrm>
        </p:spPr>
        <p:txBody>
          <a:bodyPr/>
          <a:lstStyle/>
          <a:p>
            <a:pPr marL="0" indent="0" algn="ctr">
              <a:lnSpc>
                <a:spcPct val="90000"/>
              </a:lnSpc>
              <a:buNone/>
              <a:defRPr/>
            </a:pPr>
            <a:r>
              <a:rPr lang="en-US" i="1">
                <a:solidFill>
                  <a:srgbClr val="FF0000"/>
                </a:solidFill>
              </a:rPr>
              <a:t>A budget is a monetary “plan” for a defined period of time (i.e. weekly, monthly, yearly) that’s helps you manage your money.</a:t>
            </a:r>
            <a:endParaRPr lang="en-US"/>
          </a:p>
          <a:p>
            <a:pPr marL="514350" indent="-514350">
              <a:lnSpc>
                <a:spcPct val="90000"/>
              </a:lnSpc>
              <a:buFontTx/>
              <a:buAutoNum type="arabicPeriod"/>
              <a:defRPr/>
            </a:pPr>
            <a:r>
              <a:rPr lang="en-US"/>
              <a:t>Calculate your “income.”</a:t>
            </a:r>
          </a:p>
          <a:p>
            <a:pPr marL="514350" indent="-514350">
              <a:lnSpc>
                <a:spcPct val="90000"/>
              </a:lnSpc>
              <a:buFontTx/>
              <a:buAutoNum type="arabicPeriod"/>
              <a:defRPr/>
            </a:pPr>
            <a:r>
              <a:rPr lang="en-US"/>
              <a:t>Calculate your “expenses.” </a:t>
            </a:r>
          </a:p>
          <a:p>
            <a:pPr>
              <a:lnSpc>
                <a:spcPct val="90000"/>
              </a:lnSpc>
              <a:buFontTx/>
              <a:buNone/>
              <a:defRPr/>
            </a:pPr>
            <a:endParaRPr lang="en-US"/>
          </a:p>
        </p:txBody>
      </p:sp>
      <p:sp>
        <p:nvSpPr>
          <p:cNvPr id="10244"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DC4C9A7E-CE07-44A7-A86B-0D8A50382B99}" type="slidenum">
              <a:rPr lang="en-US" altLang="en-US" sz="1400">
                <a:latin typeface="Times New Roman" pitchFamily="18" charset="0"/>
                <a:ea typeface="MS PGothic" pitchFamily="34" charset="-128"/>
              </a:rPr>
              <a:pPr algn="r"/>
              <a:t>34</a:t>
            </a:fld>
            <a:endParaRPr lang="en-US" altLang="en-US" sz="1400">
              <a:latin typeface="Times New Roman" pitchFamily="18" charset="0"/>
              <a:ea typeface="MS PGothic" pitchFamily="34" charset="-128"/>
            </a:endParaRPr>
          </a:p>
        </p:txBody>
      </p:sp>
      <p:sp>
        <p:nvSpPr>
          <p:cNvPr id="10245" name="Slide Number Placeholder 1"/>
          <p:cNvSpPr>
            <a:spLocks noGrp="1"/>
          </p:cNvSpPr>
          <p:nvPr>
            <p:ph type="sldNum" sz="quarter" idx="11"/>
          </p:nvPr>
        </p:nvSpPr>
        <p:spPr>
          <a:noFill/>
        </p:spPr>
        <p:txBody>
          <a:bodyPr/>
          <a:lstStyle/>
          <a:p>
            <a:fld id="{A61AF2B2-DFC8-44C4-BB8D-00142D68D1B8}" type="slidenum">
              <a:rPr lang="en-US" altLang="en-US"/>
              <a:pPr/>
              <a:t>34</a:t>
            </a:fld>
            <a:endParaRPr lang="en-US" altLang="en-US"/>
          </a:p>
        </p:txBody>
      </p:sp>
      <p:pic>
        <p:nvPicPr>
          <p:cNvPr id="10246" name="Picture 7" descr="https://encrypted-tbn0.gstatic.com/images?q=tbn:ANd9GcR4KUoNuaaGryOUhvPXt5HNa_rfCtCJVrYKKwkCgQ-M4xdTE3bQNA"/>
          <p:cNvPicPr>
            <a:picLocks noChangeAspect="1" noChangeArrowheads="1"/>
          </p:cNvPicPr>
          <p:nvPr/>
        </p:nvPicPr>
        <p:blipFill>
          <a:blip r:embed="rId3" cstate="print"/>
          <a:srcRect/>
          <a:stretch>
            <a:fillRect/>
          </a:stretch>
        </p:blipFill>
        <p:spPr bwMode="auto">
          <a:xfrm>
            <a:off x="5312677" y="2454962"/>
            <a:ext cx="3095625" cy="1476375"/>
          </a:xfrm>
          <a:prstGeom prst="rect">
            <a:avLst/>
          </a:prstGeom>
          <a:noFill/>
          <a:ln w="9525">
            <a:noFill/>
            <a:miter lim="800000"/>
            <a:headEnd/>
            <a:tailEnd/>
          </a:ln>
        </p:spPr>
      </p:pic>
      <p:pic>
        <p:nvPicPr>
          <p:cNvPr id="10247" name="Picture 9" descr="https://encrypted-tbn2.gstatic.com/images?q=tbn:ANd9GcQl1rFnMcXnKxqqG_Daf06jsoBmy5H_OqDNLCHN5drlGkDm6U_3"/>
          <p:cNvPicPr>
            <a:picLocks noChangeAspect="1" noChangeArrowheads="1"/>
          </p:cNvPicPr>
          <p:nvPr/>
        </p:nvPicPr>
        <p:blipFill>
          <a:blip r:embed="rId4" cstate="print"/>
          <a:srcRect/>
          <a:stretch>
            <a:fillRect/>
          </a:stretch>
        </p:blipFill>
        <p:spPr bwMode="auto">
          <a:xfrm>
            <a:off x="1199493" y="3193149"/>
            <a:ext cx="3143250" cy="2163762"/>
          </a:xfrm>
          <a:prstGeom prst="rect">
            <a:avLst/>
          </a:prstGeom>
          <a:noFill/>
          <a:ln w="9525">
            <a:noFill/>
            <a:miter lim="800000"/>
            <a:headEnd/>
            <a:tailEnd/>
          </a:ln>
        </p:spPr>
      </p:pic>
      <p:sp>
        <p:nvSpPr>
          <p:cNvPr id="2" name="TextBox 1"/>
          <p:cNvSpPr txBox="1"/>
          <p:nvPr/>
        </p:nvSpPr>
        <p:spPr>
          <a:xfrm>
            <a:off x="4472098" y="4710580"/>
            <a:ext cx="4776787" cy="646331"/>
          </a:xfrm>
          <a:prstGeom prst="rect">
            <a:avLst/>
          </a:prstGeom>
          <a:noFill/>
        </p:spPr>
        <p:txBody>
          <a:bodyPr>
            <a:spAutoFit/>
          </a:bodyPr>
          <a:lstStyle/>
          <a:p>
            <a:pPr>
              <a:defRPr/>
            </a:pPr>
            <a:r>
              <a:rPr lang="en-US"/>
              <a:t>3. Subtract your expenses from income, the number should be positive.</a:t>
            </a:r>
          </a:p>
        </p:txBody>
      </p:sp>
    </p:spTree>
    <p:extLst>
      <p:ext uri="{BB962C8B-B14F-4D97-AF65-F5344CB8AC3E}">
        <p14:creationId xmlns:p14="http://schemas.microsoft.com/office/powerpoint/2010/main" val="4258625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idx="4294967295"/>
          </p:nvPr>
        </p:nvSpPr>
        <p:spPr>
          <a:xfrm>
            <a:off x="826376" y="215462"/>
            <a:ext cx="7772400" cy="774700"/>
          </a:xfrm>
        </p:spPr>
        <p:txBody>
          <a:bodyPr vert="horz" lIns="91440" tIns="45720" rIns="91440" bIns="45720" rtlCol="0" anchor="t">
            <a:normAutofit/>
          </a:bodyPr>
          <a:lstStyle/>
          <a:p>
            <a:r>
              <a:rPr lang="en-US" altLang="en-US"/>
              <a:t>Sample Budget</a:t>
            </a:r>
          </a:p>
        </p:txBody>
      </p:sp>
      <p:graphicFrame>
        <p:nvGraphicFramePr>
          <p:cNvPr id="25604" name="Group 4"/>
          <p:cNvGraphicFramePr>
            <a:graphicFrameLocks noGrp="1"/>
          </p:cNvGraphicFramePr>
          <p:nvPr>
            <p:extLst>
              <p:ext uri="{D42A27DB-BD31-4B8C-83A1-F6EECF244321}">
                <p14:modId xmlns:p14="http://schemas.microsoft.com/office/powerpoint/2010/main" val="3052492620"/>
              </p:ext>
            </p:extLst>
          </p:nvPr>
        </p:nvGraphicFramePr>
        <p:xfrm>
          <a:off x="817215" y="987315"/>
          <a:ext cx="7759226" cy="5637438"/>
        </p:xfrm>
        <a:graphic>
          <a:graphicData uri="http://schemas.openxmlformats.org/drawingml/2006/table">
            <a:tbl>
              <a:tblPr/>
              <a:tblGrid>
                <a:gridCol w="2439649">
                  <a:extLst>
                    <a:ext uri="{9D8B030D-6E8A-4147-A177-3AD203B41FA5}">
                      <a16:colId xmlns:a16="http://schemas.microsoft.com/office/drawing/2014/main" val="20000"/>
                    </a:ext>
                  </a:extLst>
                </a:gridCol>
                <a:gridCol w="1520620">
                  <a:extLst>
                    <a:ext uri="{9D8B030D-6E8A-4147-A177-3AD203B41FA5}">
                      <a16:colId xmlns:a16="http://schemas.microsoft.com/office/drawing/2014/main" val="20001"/>
                    </a:ext>
                  </a:extLst>
                </a:gridCol>
                <a:gridCol w="2232448">
                  <a:extLst>
                    <a:ext uri="{9D8B030D-6E8A-4147-A177-3AD203B41FA5}">
                      <a16:colId xmlns:a16="http://schemas.microsoft.com/office/drawing/2014/main" val="20002"/>
                    </a:ext>
                  </a:extLst>
                </a:gridCol>
                <a:gridCol w="1566509">
                  <a:extLst>
                    <a:ext uri="{9D8B030D-6E8A-4147-A177-3AD203B41FA5}">
                      <a16:colId xmlns:a16="http://schemas.microsoft.com/office/drawing/2014/main" val="20003"/>
                    </a:ext>
                  </a:extLst>
                </a:gridCol>
              </a:tblGrid>
              <a:tr h="50978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a:ln>
                            <a:noFill/>
                          </a:ln>
                          <a:solidFill>
                            <a:schemeClr val="tx1"/>
                          </a:solidFill>
                          <a:effectLst/>
                          <a:latin typeface="Times New Roman" pitchFamily="18" charset="0"/>
                          <a:ea typeface="ＭＳ Ｐゴシック" pitchFamily="34" charset="-128"/>
                        </a:rPr>
                        <a:t> </a:t>
                      </a:r>
                      <a:r>
                        <a:rPr kumimoji="0" lang="en-US" sz="2400" b="1" i="0" u="none" strike="noStrike" cap="none" normalizeH="0" baseline="0">
                          <a:ln>
                            <a:noFill/>
                          </a:ln>
                          <a:solidFill>
                            <a:srgbClr val="00B050"/>
                          </a:solidFill>
                          <a:effectLst/>
                          <a:latin typeface="Times New Roman" pitchFamily="18" charset="0"/>
                          <a:ea typeface="ＭＳ Ｐゴシック" pitchFamily="34" charset="-128"/>
                        </a:rPr>
                        <a:t>Income</a:t>
                      </a:r>
                    </a:p>
                  </a:txBody>
                  <a:tcPr marL="91433" marR="91433" marT="45729" marB="45729"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800" b="1" i="0" u="sng"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a:noFill/>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a:ln>
                            <a:noFill/>
                          </a:ln>
                          <a:solidFill>
                            <a:srgbClr val="00B050"/>
                          </a:solidFill>
                          <a:effectLst/>
                          <a:latin typeface="Times New Roman" pitchFamily="18" charset="0"/>
                          <a:ea typeface="ＭＳ Ｐゴシック" pitchFamily="34" charset="-128"/>
                        </a:rPr>
                        <a:t>Expenses</a:t>
                      </a:r>
                    </a:p>
                  </a:txBody>
                  <a:tcPr marL="91433" marR="91433" marT="45729" marB="45729" horzOverflow="overflow">
                    <a:lnL w="381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800" b="1" i="0" u="sng"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92">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What they said you make</a:t>
                      </a:r>
                    </a:p>
                  </a:txBody>
                  <a:tcPr marL="91433" marR="91433"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$3,000</a:t>
                      </a:r>
                    </a:p>
                  </a:txBody>
                  <a:tcPr marL="91433" marR="91433" marT="45729" marB="45729"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Rent</a:t>
                      </a:r>
                    </a:p>
                  </a:txBody>
                  <a:tcPr marL="91433" marR="91433"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$750</a:t>
                      </a:r>
                    </a:p>
                  </a:txBody>
                  <a:tcPr marL="91433" marR="91433"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0458">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Less taxes</a:t>
                      </a:r>
                    </a:p>
                  </a:txBody>
                  <a:tcPr marL="91433" marR="91433"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  1,300</a:t>
                      </a:r>
                    </a:p>
                  </a:txBody>
                  <a:tcPr marL="91433" marR="91433" marT="45729" marB="45729"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Utilities: </a:t>
                      </a:r>
                      <a:r>
                        <a:rPr kumimoji="0" lang="en-US" sz="1800" b="0" i="0" u="none" strike="noStrike" cap="none" normalizeH="0" baseline="0">
                          <a:ln>
                            <a:noFill/>
                          </a:ln>
                          <a:solidFill>
                            <a:schemeClr val="tx1"/>
                          </a:solidFill>
                          <a:effectLst/>
                          <a:latin typeface="Times New Roman" pitchFamily="18" charset="0"/>
                          <a:ea typeface="ＭＳ Ｐゴシック" pitchFamily="34" charset="-128"/>
                        </a:rPr>
                        <a:t>Gas, water, Internet, phone</a:t>
                      </a:r>
                    </a:p>
                  </a:txBody>
                  <a:tcPr marL="91433" marR="91433"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100</a:t>
                      </a:r>
                    </a:p>
                  </a:txBody>
                  <a:tcPr marL="91433" marR="91433"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48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What you bring home</a:t>
                      </a:r>
                    </a:p>
                  </a:txBody>
                  <a:tcPr marL="91433" marR="91433"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$1,700</a:t>
                      </a:r>
                    </a:p>
                  </a:txBody>
                  <a:tcPr marL="91433" marR="91433" marT="45729" marB="45729"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Food</a:t>
                      </a:r>
                    </a:p>
                  </a:txBody>
                  <a:tcPr marL="91433" marR="91433"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250</a:t>
                      </a:r>
                    </a:p>
                  </a:txBody>
                  <a:tcPr marL="91433" marR="91433"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48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Clothing</a:t>
                      </a:r>
                    </a:p>
                  </a:txBody>
                  <a:tcPr marL="91433" marR="91433"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25</a:t>
                      </a:r>
                    </a:p>
                  </a:txBody>
                  <a:tcPr marL="91433" marR="91433"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248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Laundry</a:t>
                      </a:r>
                    </a:p>
                  </a:txBody>
                  <a:tcPr marL="91433" marR="91433"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20</a:t>
                      </a:r>
                    </a:p>
                  </a:txBody>
                  <a:tcPr marL="91433" marR="91433"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48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Transportation</a:t>
                      </a:r>
                    </a:p>
                  </a:txBody>
                  <a:tcPr marL="91433" marR="91433"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300</a:t>
                      </a:r>
                    </a:p>
                  </a:txBody>
                  <a:tcPr marL="91433" marR="91433"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248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Recreation</a:t>
                      </a:r>
                    </a:p>
                  </a:txBody>
                  <a:tcPr marL="91433" marR="91433"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30</a:t>
                      </a:r>
                    </a:p>
                  </a:txBody>
                  <a:tcPr marL="91433" marR="91433"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248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Insurance</a:t>
                      </a:r>
                    </a:p>
                  </a:txBody>
                  <a:tcPr marL="91433" marR="91433"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90</a:t>
                      </a:r>
                    </a:p>
                  </a:txBody>
                  <a:tcPr marL="91433" marR="91433"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248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Misc. expenses</a:t>
                      </a:r>
                    </a:p>
                  </a:txBody>
                  <a:tcPr marL="91433" marR="91433"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75</a:t>
                      </a:r>
                    </a:p>
                  </a:txBody>
                  <a:tcPr marL="91433" marR="91433"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248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Times New Roman" pitchFamily="18" charset="0"/>
                        <a:ea typeface="ＭＳ Ｐゴシック" pitchFamily="34" charset="-128"/>
                      </a:endParaRPr>
                    </a:p>
                  </a:txBody>
                  <a:tcPr marL="91433" marR="91433" marT="45729" marB="45729" horzOverflow="overflow">
                    <a:lnL>
                      <a:noFill/>
                    </a:lnL>
                    <a:lnR w="381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Times New Roman" pitchFamily="18" charset="0"/>
                          <a:ea typeface="ＭＳ Ｐゴシック" pitchFamily="34" charset="-128"/>
                        </a:rPr>
                        <a:t>Total expenses</a:t>
                      </a:r>
                    </a:p>
                  </a:txBody>
                  <a:tcPr marL="91433" marR="91433"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Times New Roman" pitchFamily="18" charset="0"/>
                          <a:ea typeface="ＭＳ Ｐゴシック" pitchFamily="34" charset="-128"/>
                        </a:rPr>
                        <a:t>$1,640</a:t>
                      </a:r>
                    </a:p>
                  </a:txBody>
                  <a:tcPr marL="91433" marR="91433"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1330" name="Rectangle 2"/>
          <p:cNvSpPr>
            <a:spLocks noChangeArrowheads="1"/>
          </p:cNvSpPr>
          <p:nvPr/>
        </p:nvSpPr>
        <p:spPr bwMode="auto">
          <a:xfrm>
            <a:off x="3272803" y="2999308"/>
            <a:ext cx="1484313" cy="423863"/>
          </a:xfrm>
          <a:prstGeom prst="rect">
            <a:avLst/>
          </a:prstGeom>
          <a:noFill/>
          <a:ln w="25400" algn="ctr">
            <a:solidFill>
              <a:srgbClr val="FF0000"/>
            </a:solidFill>
            <a:round/>
            <a:headEnd/>
            <a:tailEnd/>
          </a:ln>
        </p:spPr>
        <p:txBody>
          <a:bodyPr/>
          <a:lstStyle/>
          <a:p>
            <a:pPr algn="ctr"/>
            <a:endParaRPr lang="en-US" altLang="en-US"/>
          </a:p>
        </p:txBody>
      </p:sp>
      <p:sp>
        <p:nvSpPr>
          <p:cNvPr id="11331" name="Rectangle 5"/>
          <p:cNvSpPr>
            <a:spLocks noChangeArrowheads="1"/>
          </p:cNvSpPr>
          <p:nvPr/>
        </p:nvSpPr>
        <p:spPr bwMode="auto">
          <a:xfrm>
            <a:off x="7018994" y="6200775"/>
            <a:ext cx="1531938" cy="438150"/>
          </a:xfrm>
          <a:prstGeom prst="rect">
            <a:avLst/>
          </a:prstGeom>
          <a:noFill/>
          <a:ln w="25400" algn="ctr">
            <a:solidFill>
              <a:srgbClr val="FF0000"/>
            </a:solidFill>
            <a:round/>
            <a:headEnd/>
            <a:tailEnd/>
          </a:ln>
        </p:spPr>
        <p:txBody>
          <a:bodyPr/>
          <a:lstStyle/>
          <a:p>
            <a:pPr algn="ctr"/>
            <a:endParaRPr lang="en-US" altLang="en-US"/>
          </a:p>
        </p:txBody>
      </p:sp>
      <p:sp>
        <p:nvSpPr>
          <p:cNvPr id="11332" name="TextBox 1"/>
          <p:cNvSpPr txBox="1">
            <a:spLocks noChangeArrowheads="1"/>
          </p:cNvSpPr>
          <p:nvPr/>
        </p:nvSpPr>
        <p:spPr bwMode="auto">
          <a:xfrm rot="-1191490">
            <a:off x="1734196" y="4368376"/>
            <a:ext cx="2286000" cy="369332"/>
          </a:xfrm>
          <a:prstGeom prst="rect">
            <a:avLst/>
          </a:prstGeom>
          <a:noFill/>
          <a:ln w="9525">
            <a:noFill/>
            <a:miter lim="800000"/>
            <a:headEnd/>
            <a:tailEnd/>
          </a:ln>
        </p:spPr>
        <p:txBody>
          <a:bodyPr>
            <a:spAutoFit/>
          </a:bodyPr>
          <a:lstStyle/>
          <a:p>
            <a:pPr algn="ctr"/>
            <a:r>
              <a:rPr lang="en-US" altLang="en-US" b="1">
                <a:solidFill>
                  <a:srgbClr val="FF0000"/>
                </a:solidFill>
              </a:rPr>
              <a:t>Savings: $60</a:t>
            </a:r>
          </a:p>
        </p:txBody>
      </p:sp>
    </p:spTree>
    <p:extLst>
      <p:ext uri="{BB962C8B-B14F-4D97-AF65-F5344CB8AC3E}">
        <p14:creationId xmlns:p14="http://schemas.microsoft.com/office/powerpoint/2010/main" val="928180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p:txBody>
          <a:bodyPr vert="horz" lIns="91440" tIns="45720" rIns="91440" bIns="45720" rtlCol="0" anchor="t">
            <a:normAutofit/>
          </a:bodyPr>
          <a:lstStyle/>
          <a:p>
            <a:r>
              <a:rPr lang="en-US" altLang="en-US"/>
              <a:t>Budgeting</a:t>
            </a:r>
          </a:p>
        </p:txBody>
      </p:sp>
      <p:sp>
        <p:nvSpPr>
          <p:cNvPr id="4" name="Content Placeholder 3"/>
          <p:cNvSpPr>
            <a:spLocks noGrp="1"/>
          </p:cNvSpPr>
          <p:nvPr>
            <p:ph idx="1"/>
          </p:nvPr>
        </p:nvSpPr>
        <p:spPr>
          <a:xfrm>
            <a:off x="614272" y="1719155"/>
            <a:ext cx="8596668" cy="3880773"/>
          </a:xfrm>
        </p:spPr>
        <p:txBody>
          <a:bodyPr/>
          <a:lstStyle/>
          <a:p>
            <a:pPr>
              <a:defRPr/>
            </a:pPr>
            <a:r>
              <a:rPr lang="en-US" kern="1200"/>
              <a:t>Consider online budgeting tools, available as </a:t>
            </a:r>
            <a:r>
              <a:rPr lang="en-US" b="1" kern="1200">
                <a:solidFill>
                  <a:schemeClr val="accent1"/>
                </a:solidFill>
              </a:rPr>
              <a:t>free smartphones apps </a:t>
            </a:r>
          </a:p>
          <a:p>
            <a:pPr lvl="1">
              <a:defRPr/>
            </a:pPr>
            <a:r>
              <a:rPr lang="en-US" kern="1200"/>
              <a:t>Mint:  </a:t>
            </a:r>
            <a:r>
              <a:rPr lang="en-US" i="1" kern="1200">
                <a:hlinkClick r:id="rId3"/>
              </a:rPr>
              <a:t>www.mint.com</a:t>
            </a:r>
            <a:r>
              <a:rPr lang="en-US" i="1" kern="1200"/>
              <a:t> </a:t>
            </a:r>
          </a:p>
          <a:p>
            <a:pPr lvl="1">
              <a:defRPr/>
            </a:pPr>
            <a:r>
              <a:rPr lang="en-US" kern="1200"/>
              <a:t>Level Money:  </a:t>
            </a:r>
            <a:r>
              <a:rPr lang="en-US" i="1" kern="1200">
                <a:hlinkClick r:id="rId4"/>
              </a:rPr>
              <a:t>www.levelmoney.com</a:t>
            </a:r>
            <a:r>
              <a:rPr lang="en-US" i="1" kern="1200"/>
              <a:t> </a:t>
            </a:r>
          </a:p>
          <a:p>
            <a:pPr lvl="1">
              <a:defRPr/>
            </a:pPr>
            <a:r>
              <a:rPr lang="en-US" kern="1200"/>
              <a:t>Personal Capital:  </a:t>
            </a:r>
            <a:r>
              <a:rPr lang="en-US" i="1" kern="1200">
                <a:hlinkClick r:id="rId5"/>
              </a:rPr>
              <a:t>www.personalcapital.com</a:t>
            </a:r>
            <a:endParaRPr lang="en-US" i="1" kern="1200"/>
          </a:p>
          <a:p>
            <a:pPr>
              <a:defRPr/>
            </a:pPr>
            <a:r>
              <a:rPr lang="en-US"/>
              <a:t>Keep educating yourself: there are resources available online that can increase your financial awareness and assist in planning.</a:t>
            </a:r>
          </a:p>
          <a:p>
            <a:pPr lvl="1">
              <a:defRPr/>
            </a:pPr>
            <a:r>
              <a:rPr lang="en-US" i="1"/>
              <a:t>Money Steps Program for Former Justice Involved Individuals: </a:t>
            </a:r>
            <a:r>
              <a:rPr lang="en-US">
                <a:hlinkClick r:id="rId6"/>
              </a:rPr>
              <a:t>http://moneystepsproject.org/</a:t>
            </a:r>
            <a:r>
              <a:rPr lang="en-US"/>
              <a:t> </a:t>
            </a:r>
          </a:p>
          <a:p>
            <a:pPr>
              <a:defRPr/>
            </a:pPr>
            <a:endParaRPr lang="en-US" i="1" kern="1200"/>
          </a:p>
        </p:txBody>
      </p:sp>
      <p:sp>
        <p:nvSpPr>
          <p:cNvPr id="12292" name="Slide Number Placeholder 1"/>
          <p:cNvSpPr>
            <a:spLocks noGrp="1"/>
          </p:cNvSpPr>
          <p:nvPr>
            <p:ph type="sldNum" sz="quarter" idx="11"/>
          </p:nvPr>
        </p:nvSpPr>
        <p:spPr>
          <a:noFill/>
        </p:spPr>
        <p:txBody>
          <a:bodyPr/>
          <a:lstStyle/>
          <a:p>
            <a:fld id="{6AC30DA5-A07A-4EA7-9BC3-EDDD13B80B2E}" type="slidenum">
              <a:rPr lang="en-US" altLang="en-US"/>
              <a:pPr/>
              <a:t>36</a:t>
            </a:fld>
            <a:endParaRPr lang="en-US" altLang="en-US"/>
          </a:p>
        </p:txBody>
      </p:sp>
    </p:spTree>
    <p:extLst>
      <p:ext uri="{BB962C8B-B14F-4D97-AF65-F5344CB8AC3E}">
        <p14:creationId xmlns:p14="http://schemas.microsoft.com/office/powerpoint/2010/main" val="296058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Freedom from </a:t>
            </a:r>
            <a:r>
              <a:rPr lang="en-US" i="1"/>
              <a:t>Want</a:t>
            </a:r>
            <a:endParaRPr lang="en-US"/>
          </a:p>
        </p:txBody>
      </p:sp>
      <p:pic>
        <p:nvPicPr>
          <p:cNvPr id="1026" name="Picture 2" descr="Image result for basic needs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010" y="1659645"/>
            <a:ext cx="4387103" cy="43919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3127630648"/>
              </p:ext>
            </p:extLst>
          </p:nvPr>
        </p:nvGraphicFramePr>
        <p:xfrm>
          <a:off x="7536858" y="46289"/>
          <a:ext cx="2699025" cy="2342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129047" y="3993931"/>
            <a:ext cx="4466897" cy="1639614"/>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b="1">
                <a:solidFill>
                  <a:schemeClr val="accent1"/>
                </a:solidFill>
              </a:defRPr>
            </a:lvl1pPr>
            <a:lvl2pPr marL="742950" lvl="1" indent="-285750">
              <a:spcBef>
                <a:spcPts val="1000"/>
              </a:spcBef>
              <a:spcAft>
                <a:spcPts val="0"/>
              </a:spcAft>
              <a:buClr>
                <a:schemeClr val="accent1"/>
              </a:buClr>
              <a:buSzPct val="80000"/>
              <a:buFont typeface="Wingdings 3" charset="2"/>
              <a:buChar char=""/>
              <a:defRPr sz="1600">
                <a:solidFill>
                  <a:srgbClr val="C00000"/>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lgn="ctr">
              <a:buNone/>
            </a:pPr>
            <a:r>
              <a:rPr lang="en-US" sz="2000" b="0">
                <a:solidFill>
                  <a:schemeClr val="tx1">
                    <a:lumMod val="75000"/>
                    <a:lumOff val="25000"/>
                  </a:schemeClr>
                </a:solidFill>
              </a:rPr>
              <a:t>You want to start over. You need somewhere to live, to work. You need counseling, but have limited resources. The first step is to get on your feet and survive.</a:t>
            </a:r>
          </a:p>
        </p:txBody>
      </p:sp>
    </p:spTree>
    <p:extLst>
      <p:ext uri="{BB962C8B-B14F-4D97-AF65-F5344CB8AC3E}">
        <p14:creationId xmlns:p14="http://schemas.microsoft.com/office/powerpoint/2010/main" val="395036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796892" cy="1320800"/>
          </a:xfrm>
        </p:spPr>
        <p:txBody>
          <a:bodyPr/>
          <a:lstStyle/>
          <a:p>
            <a:r>
              <a:rPr lang="en-US" i="1"/>
              <a:t>Freedom from Want</a:t>
            </a:r>
            <a:r>
              <a:rPr lang="en-US"/>
              <a:t>: Financial Subsidies and Assistance</a:t>
            </a:r>
          </a:p>
        </p:txBody>
      </p:sp>
      <p:sp>
        <p:nvSpPr>
          <p:cNvPr id="3" name="Content Placeholder 2"/>
          <p:cNvSpPr>
            <a:spLocks noGrp="1"/>
          </p:cNvSpPr>
          <p:nvPr>
            <p:ph idx="1"/>
          </p:nvPr>
        </p:nvSpPr>
        <p:spPr>
          <a:xfrm>
            <a:off x="267773" y="1835425"/>
            <a:ext cx="7425799" cy="4734340"/>
          </a:xfrm>
        </p:spPr>
        <p:txBody>
          <a:bodyPr>
            <a:normAutofit/>
          </a:bodyPr>
          <a:lstStyle/>
          <a:p>
            <a:r>
              <a:rPr lang="en-US" b="1">
                <a:solidFill>
                  <a:schemeClr val="accent1"/>
                </a:solidFill>
              </a:rPr>
              <a:t>Temporary Assistance for Needy Families (TANF) </a:t>
            </a:r>
            <a:r>
              <a:rPr lang="en-US"/>
              <a:t>provides temporary assistance to help pay for food, shelter, utilities, and non-medical expenses for qualifying families: </a:t>
            </a:r>
            <a:r>
              <a:rPr lang="en-US">
                <a:hlinkClick r:id="rId2"/>
              </a:rPr>
              <a:t>https://www.acf.hhs.gov/ofa/programs/tanf</a:t>
            </a:r>
            <a:r>
              <a:rPr lang="en-US"/>
              <a:t> </a:t>
            </a:r>
          </a:p>
        </p:txBody>
      </p:sp>
      <p:graphicFrame>
        <p:nvGraphicFramePr>
          <p:cNvPr id="4" name="Diagram 3"/>
          <p:cNvGraphicFramePr/>
          <p:nvPr>
            <p:extLst>
              <p:ext uri="{D42A27DB-BD31-4B8C-83A1-F6EECF244321}">
                <p14:modId xmlns:p14="http://schemas.microsoft.com/office/powerpoint/2010/main" val="2316954070"/>
              </p:ext>
            </p:extLst>
          </p:nvPr>
        </p:nvGraphicFramePr>
        <p:xfrm>
          <a:off x="7474226" y="0"/>
          <a:ext cx="2699025" cy="2342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230986" y="3032457"/>
            <a:ext cx="9764353" cy="47343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700" b="1">
                <a:solidFill>
                  <a:schemeClr val="accent1"/>
                </a:solidFill>
              </a:rPr>
              <a:t>Second Chance</a:t>
            </a:r>
            <a:r>
              <a:rPr lang="en-US" sz="1700"/>
              <a:t> is a San Diego local non-profit organization that provides assistance to people with addiction, incarceration, homelessness, a family history of criminal behavior or gang involvement: </a:t>
            </a:r>
            <a:r>
              <a:rPr lang="en-US" sz="1700">
                <a:hlinkClick r:id="rId8"/>
              </a:rPr>
              <a:t>https://www.secondchanceprogram.org/</a:t>
            </a:r>
            <a:r>
              <a:rPr lang="en-US" sz="1700"/>
              <a:t> </a:t>
            </a:r>
          </a:p>
          <a:p>
            <a:pPr lvl="1"/>
            <a:r>
              <a:rPr lang="en-US" sz="1700"/>
              <a:t>In addition to the Job Readiness Training program, Second Chance has support services (CDL, Birth certificates, work clothes, tools, transportation and much more) money available to help the participants on their journey to self-sufficiency) and hygiene kits.</a:t>
            </a:r>
          </a:p>
          <a:p>
            <a:r>
              <a:rPr lang="en-US" sz="1700" b="1">
                <a:solidFill>
                  <a:schemeClr val="accent1"/>
                </a:solidFill>
              </a:rPr>
              <a:t>California Work Opportunity and Responsibility to Kids (CalWORKs)</a:t>
            </a:r>
            <a:r>
              <a:rPr lang="en-US" sz="1700"/>
              <a:t> is a public assistance program that provides cash aid and services to eligible families that have a child(ren) in the home. If a family has little or no cash and needs housing, food, utilities, clothing or medical care, they may be eligible to receive immediate short-term help. Families that apply and qualify for ongoing assistance receive money each month to help pay for housing, food and other necessary expenses: </a:t>
            </a:r>
            <a:r>
              <a:rPr lang="en-US" sz="1700">
                <a:hlinkClick r:id="rId9"/>
              </a:rPr>
              <a:t>http://www.cdss.ca.gov/CalWORKS</a:t>
            </a:r>
            <a:r>
              <a:rPr lang="en-US" sz="1700"/>
              <a:t> </a:t>
            </a:r>
          </a:p>
        </p:txBody>
      </p:sp>
    </p:spTree>
    <p:extLst>
      <p:ext uri="{BB962C8B-B14F-4D97-AF65-F5344CB8AC3E}">
        <p14:creationId xmlns:p14="http://schemas.microsoft.com/office/powerpoint/2010/main" val="283597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796892" cy="1320800"/>
          </a:xfrm>
        </p:spPr>
        <p:txBody>
          <a:bodyPr/>
          <a:lstStyle/>
          <a:p>
            <a:r>
              <a:rPr lang="en-US" i="1"/>
              <a:t>Freedom from Want</a:t>
            </a:r>
            <a:r>
              <a:rPr lang="en-US"/>
              <a:t>: Financial Subsidies and Assistance</a:t>
            </a:r>
          </a:p>
        </p:txBody>
      </p:sp>
      <p:sp>
        <p:nvSpPr>
          <p:cNvPr id="3" name="Content Placeholder 2"/>
          <p:cNvSpPr>
            <a:spLocks noGrp="1"/>
          </p:cNvSpPr>
          <p:nvPr>
            <p:ph idx="1"/>
          </p:nvPr>
        </p:nvSpPr>
        <p:spPr>
          <a:xfrm>
            <a:off x="267773" y="1835425"/>
            <a:ext cx="9224570" cy="4734340"/>
          </a:xfrm>
        </p:spPr>
        <p:txBody>
          <a:bodyPr>
            <a:normAutofit fontScale="85000" lnSpcReduction="20000"/>
          </a:bodyPr>
          <a:lstStyle/>
          <a:p>
            <a:r>
              <a:rPr lang="en-US" sz="2100" b="1" dirty="0">
                <a:solidFill>
                  <a:schemeClr val="accent1"/>
                </a:solidFill>
              </a:rPr>
              <a:t>General Relief</a:t>
            </a:r>
          </a:p>
          <a:p>
            <a:pPr lvl="1"/>
            <a:r>
              <a:rPr lang="en-US" sz="1800" dirty="0"/>
              <a:t>Temporary cash assistance </a:t>
            </a:r>
          </a:p>
          <a:p>
            <a:pPr lvl="1"/>
            <a:r>
              <a:rPr lang="en-US" sz="1800" dirty="0"/>
              <a:t>Maximum monthly grant is $370</a:t>
            </a:r>
          </a:p>
          <a:p>
            <a:pPr lvl="1"/>
            <a:r>
              <a:rPr lang="en-US" sz="1800" dirty="0"/>
              <a:t>Eligibility: </a:t>
            </a:r>
          </a:p>
          <a:p>
            <a:pPr lvl="2"/>
            <a:r>
              <a:rPr lang="en-US" sz="1800" dirty="0"/>
              <a:t>Have been a San Diego County resident for at least 15 days</a:t>
            </a:r>
          </a:p>
          <a:p>
            <a:pPr lvl="2"/>
            <a:r>
              <a:rPr lang="en-US" sz="1800" dirty="0"/>
              <a:t>Intend to reside in San Diego County</a:t>
            </a:r>
          </a:p>
          <a:p>
            <a:pPr lvl="2"/>
            <a:r>
              <a:rPr lang="en-US" sz="1800" dirty="0"/>
              <a:t>Valid ID</a:t>
            </a:r>
          </a:p>
          <a:p>
            <a:pPr lvl="2"/>
            <a:r>
              <a:rPr lang="en-US" sz="1800" dirty="0"/>
              <a:t>Income less than $337 (for a single person) or $460 (for a married couple)</a:t>
            </a:r>
          </a:p>
          <a:p>
            <a:pPr lvl="2"/>
            <a:r>
              <a:rPr lang="en-US" sz="1800" dirty="0"/>
              <a:t>Very limited resources (a vehicle of up to $4,650 in value is exempt)</a:t>
            </a:r>
          </a:p>
          <a:p>
            <a:pPr lvl="1"/>
            <a:r>
              <a:rPr lang="en-US" sz="1800" dirty="0"/>
              <a:t>“Repaid to County” requirements</a:t>
            </a:r>
          </a:p>
          <a:p>
            <a:pPr lvl="1"/>
            <a:r>
              <a:rPr lang="en-US" sz="1800" dirty="0"/>
              <a:t>Apply in person at County offices listed below or online at Benefits Cal:</a:t>
            </a:r>
          </a:p>
          <a:p>
            <a:pPr lvl="1"/>
            <a:r>
              <a:rPr lang="en-US" sz="1800" dirty="0"/>
              <a:t> </a:t>
            </a:r>
            <a:r>
              <a:rPr lang="en-US" sz="1800" u="sng" dirty="0">
                <a:hlinkClick r:id="rId2"/>
              </a:rPr>
              <a:t>https://www.sandiegocounty.gov/content/sdc/hhsa/programs/ssp/general_relief/how_to_apply.html</a:t>
            </a:r>
            <a:endParaRPr lang="en-US" sz="1800" u="sng" dirty="0"/>
          </a:p>
          <a:p>
            <a:pPr marL="457200" lvl="1" indent="0">
              <a:buNone/>
            </a:pPr>
            <a:r>
              <a:rPr lang="en-US" sz="1800" dirty="0"/>
              <a:t>     </a:t>
            </a:r>
            <a:r>
              <a:rPr lang="en-US" sz="1800" dirty="0">
                <a:hlinkClick r:id="rId3"/>
              </a:rPr>
              <a:t>https://benefitscal.com/</a:t>
            </a:r>
            <a:endParaRPr lang="en-US" sz="1800" dirty="0"/>
          </a:p>
          <a:p>
            <a:pPr marL="457200" lvl="1" indent="0">
              <a:buNone/>
            </a:pPr>
            <a:endParaRPr lang="en-US" sz="1800" dirty="0"/>
          </a:p>
        </p:txBody>
      </p:sp>
      <p:graphicFrame>
        <p:nvGraphicFramePr>
          <p:cNvPr id="4" name="Diagram 3"/>
          <p:cNvGraphicFramePr/>
          <p:nvPr/>
        </p:nvGraphicFramePr>
        <p:xfrm>
          <a:off x="7474226" y="0"/>
          <a:ext cx="2699025" cy="234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2"/>
          <p:cNvSpPr txBox="1">
            <a:spLocks/>
          </p:cNvSpPr>
          <p:nvPr/>
        </p:nvSpPr>
        <p:spPr>
          <a:xfrm>
            <a:off x="230986" y="6110513"/>
            <a:ext cx="10233814" cy="165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700" b="1">
                <a:solidFill>
                  <a:schemeClr val="accent1"/>
                </a:solidFill>
              </a:rPr>
              <a:t>  </a:t>
            </a:r>
            <a:endParaRPr lang="en-US" sz="1700"/>
          </a:p>
        </p:txBody>
      </p:sp>
    </p:spTree>
    <p:extLst>
      <p:ext uri="{BB962C8B-B14F-4D97-AF65-F5344CB8AC3E}">
        <p14:creationId xmlns:p14="http://schemas.microsoft.com/office/powerpoint/2010/main" val="345825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8531EE-9A5D-CC9A-F080-6010FCFCF328}"/>
              </a:ext>
            </a:extLst>
          </p:cNvPr>
          <p:cNvSpPr txBox="1"/>
          <p:nvPr/>
        </p:nvSpPr>
        <p:spPr>
          <a:xfrm>
            <a:off x="2924908" y="2136338"/>
            <a:ext cx="6099906" cy="3693319"/>
          </a:xfrm>
          <a:prstGeom prst="rect">
            <a:avLst/>
          </a:prstGeom>
          <a:noFill/>
        </p:spPr>
        <p:txBody>
          <a:bodyPr wrap="square">
            <a:spAutoFit/>
          </a:bodyPr>
          <a:lstStyle/>
          <a:p>
            <a:r>
              <a:rPr lang="en-US" b="1" dirty="0"/>
              <a:t>Facilities where this Service is offered:</a:t>
            </a:r>
          </a:p>
          <a:p>
            <a:endParaRPr lang="en-US" dirty="0"/>
          </a:p>
          <a:p>
            <a:pPr>
              <a:buFont typeface="Arial" panose="020B0604020202020204" pitchFamily="34" charset="0"/>
              <a:buChar char="•"/>
            </a:pPr>
            <a:r>
              <a:rPr lang="en-US" dirty="0">
                <a:hlinkClick r:id="rId2"/>
              </a:rPr>
              <a:t>Family Resource Center - El Cajon</a:t>
            </a:r>
            <a:endParaRPr lang="en-US" dirty="0"/>
          </a:p>
          <a:p>
            <a:pPr>
              <a:buFont typeface="Arial" panose="020B0604020202020204" pitchFamily="34" charset="0"/>
              <a:buChar char="•"/>
            </a:pPr>
            <a:r>
              <a:rPr lang="en-US" dirty="0">
                <a:hlinkClick r:id="rId3"/>
              </a:rPr>
              <a:t>Family Resource Center - Metro</a:t>
            </a:r>
            <a:endParaRPr lang="en-US" dirty="0"/>
          </a:p>
          <a:p>
            <a:pPr>
              <a:buFont typeface="Arial" panose="020B0604020202020204" pitchFamily="34" charset="0"/>
              <a:buChar char="•"/>
            </a:pPr>
            <a:r>
              <a:rPr lang="en-US" dirty="0">
                <a:hlinkClick r:id="rId4"/>
              </a:rPr>
              <a:t>Family Resource Center - North Coastal</a:t>
            </a:r>
            <a:endParaRPr lang="en-US" dirty="0"/>
          </a:p>
          <a:p>
            <a:pPr>
              <a:buFont typeface="Arial" panose="020B0604020202020204" pitchFamily="34" charset="0"/>
              <a:buChar char="•"/>
            </a:pPr>
            <a:r>
              <a:rPr lang="en-US" dirty="0">
                <a:hlinkClick r:id="rId5"/>
              </a:rPr>
              <a:t>Family Resource Center - North Inland </a:t>
            </a:r>
            <a:endParaRPr lang="en-US" dirty="0"/>
          </a:p>
          <a:p>
            <a:pPr>
              <a:buFont typeface="Arial" panose="020B0604020202020204" pitchFamily="34" charset="0"/>
              <a:buChar char="•"/>
            </a:pPr>
            <a:r>
              <a:rPr lang="en-US" dirty="0">
                <a:hlinkClick r:id="rId6"/>
              </a:rPr>
              <a:t>Family Resource Center - Chula Vista</a:t>
            </a:r>
            <a:endParaRPr lang="en-US" dirty="0"/>
          </a:p>
          <a:p>
            <a:pPr>
              <a:buFont typeface="Arial" panose="020B0604020202020204" pitchFamily="34" charset="0"/>
              <a:buChar char="•"/>
            </a:pPr>
            <a:r>
              <a:rPr lang="en-US" dirty="0">
                <a:hlinkClick r:id="rId7"/>
              </a:rPr>
              <a:t>Family Resource Center - Centre City</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r>
              <a:rPr lang="en-US" dirty="0"/>
              <a:t> For more information call 1-866-262-9881.</a:t>
            </a:r>
          </a:p>
        </p:txBody>
      </p:sp>
    </p:spTree>
    <p:extLst>
      <p:ext uri="{BB962C8B-B14F-4D97-AF65-F5344CB8AC3E}">
        <p14:creationId xmlns:p14="http://schemas.microsoft.com/office/powerpoint/2010/main" val="234721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45" y="220717"/>
            <a:ext cx="7693572" cy="1320800"/>
          </a:xfrm>
        </p:spPr>
        <p:txBody>
          <a:bodyPr/>
          <a:lstStyle/>
          <a:p>
            <a:r>
              <a:rPr lang="en-US" i="1"/>
              <a:t>Freedom from Want</a:t>
            </a:r>
            <a:r>
              <a:rPr lang="en-US"/>
              <a:t>: Food Subsidies</a:t>
            </a:r>
          </a:p>
        </p:txBody>
      </p:sp>
      <p:sp>
        <p:nvSpPr>
          <p:cNvPr id="3" name="Content Placeholder 2"/>
          <p:cNvSpPr>
            <a:spLocks noGrp="1"/>
          </p:cNvSpPr>
          <p:nvPr>
            <p:ph idx="1"/>
          </p:nvPr>
        </p:nvSpPr>
        <p:spPr>
          <a:xfrm>
            <a:off x="173765" y="1298517"/>
            <a:ext cx="7393684" cy="1286804"/>
          </a:xfrm>
        </p:spPr>
        <p:txBody>
          <a:bodyPr>
            <a:noAutofit/>
          </a:bodyPr>
          <a:lstStyle/>
          <a:p>
            <a:pPr marL="342900" lvl="1" indent="-342900"/>
            <a:r>
              <a:rPr lang="fr-FR" sz="1700" b="1">
                <a:solidFill>
                  <a:schemeClr val="accent1"/>
                </a:solidFill>
              </a:rPr>
              <a:t>Supplemental Nutrition Assistance Program (SNAP/</a:t>
            </a:r>
            <a:r>
              <a:rPr lang="fr-FR" sz="1700" b="1" err="1">
                <a:solidFill>
                  <a:schemeClr val="accent1"/>
                </a:solidFill>
              </a:rPr>
              <a:t>CalFresh</a:t>
            </a:r>
            <a:r>
              <a:rPr lang="fr-FR" sz="1700" b="1">
                <a:solidFill>
                  <a:schemeClr val="accent1"/>
                </a:solidFill>
              </a:rPr>
              <a:t>)</a:t>
            </a:r>
            <a:r>
              <a:rPr lang="fr-FR" sz="1700"/>
              <a:t> (aka « food stamps ») </a:t>
            </a:r>
            <a:r>
              <a:rPr lang="en-US" sz="1700"/>
              <a:t>offers nutrition assistance to millions of eligible, low-income individuals and families and provides economic benefits to communities: </a:t>
            </a:r>
            <a:r>
              <a:rPr lang="en-US" sz="1700" u="sng">
                <a:hlinkClick r:id="rId2"/>
              </a:rPr>
              <a:t>https://www.sandiegocounty.gov/content/sdc/hhsa/ programs/</a:t>
            </a:r>
            <a:r>
              <a:rPr lang="en-US" sz="1700" u="sng" err="1">
                <a:hlinkClick r:id="rId2"/>
              </a:rPr>
              <a:t>ssp</a:t>
            </a:r>
            <a:r>
              <a:rPr lang="en-US" sz="1700" u="sng">
                <a:hlinkClick r:id="rId2"/>
              </a:rPr>
              <a:t>/food_stamps.html</a:t>
            </a:r>
            <a:r>
              <a:rPr lang="en-US" sz="1700"/>
              <a:t>. This program is accessed by using an Electronic Benefit Transfer (EBT) card. Effective Summer 2019, SSI recipients are no longer banned from receiving SNAP/</a:t>
            </a:r>
            <a:r>
              <a:rPr lang="en-US" sz="1700" err="1"/>
              <a:t>CalFresh</a:t>
            </a:r>
            <a:r>
              <a:rPr lang="en-US" sz="1700"/>
              <a:t>.</a:t>
            </a:r>
          </a:p>
          <a:p>
            <a:endParaRPr lang="en-US" sz="1700"/>
          </a:p>
        </p:txBody>
      </p:sp>
      <p:graphicFrame>
        <p:nvGraphicFramePr>
          <p:cNvPr id="4" name="Diagram 3"/>
          <p:cNvGraphicFramePr/>
          <p:nvPr/>
        </p:nvGraphicFramePr>
        <p:xfrm>
          <a:off x="7474226" y="0"/>
          <a:ext cx="2699025" cy="2342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173765" y="3191546"/>
            <a:ext cx="9895146" cy="45134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700" b="1">
                <a:solidFill>
                  <a:schemeClr val="accent1"/>
                </a:solidFill>
              </a:rPr>
              <a:t>The Emergency Food Assistance Program (TEFAP) </a:t>
            </a:r>
            <a:r>
              <a:rPr lang="en-US" sz="1700"/>
              <a:t>is a Federal program that helps supplement the diets of low-income Americans, including elderly people, by providing them with emergency food and nutrition assistance at no cost: </a:t>
            </a:r>
            <a:r>
              <a:rPr lang="en-US" sz="1700">
                <a:hlinkClick r:id="rId8"/>
              </a:rPr>
              <a:t>https://www.fns.usda.gov/tefap/emergency-food-assistance-program-tefap</a:t>
            </a:r>
            <a:endParaRPr lang="en-US" sz="1700"/>
          </a:p>
          <a:p>
            <a:r>
              <a:rPr lang="en-US" sz="1700" b="1">
                <a:solidFill>
                  <a:schemeClr val="accent1"/>
                </a:solidFill>
              </a:rPr>
              <a:t>The Special Supplemental Nutrition Program for Women, Infants, and Children (WIC) </a:t>
            </a:r>
            <a:r>
              <a:rPr lang="en-US" sz="1700"/>
              <a:t>provides Federal grants to States for supplemental foods, health care referrals, and nutrition education for low-income pregnant, breastfeeding, and non-breastfeeding postpartum women, and to infants and children up to age five who are found to be at nutritional risk: </a:t>
            </a:r>
            <a:r>
              <a:rPr lang="en-US" sz="1700">
                <a:hlinkClick r:id="rId9"/>
              </a:rPr>
              <a:t>https://www.fns.usda.gov/wic/women-infants-and-children-wic</a:t>
            </a:r>
            <a:r>
              <a:rPr lang="en-US" sz="1700"/>
              <a:t> </a:t>
            </a:r>
          </a:p>
          <a:p>
            <a:r>
              <a:rPr lang="en-US" sz="1700" b="1">
                <a:solidFill>
                  <a:schemeClr val="accent1"/>
                </a:solidFill>
              </a:rPr>
              <a:t>San Diego Food Bank</a:t>
            </a:r>
            <a:r>
              <a:rPr lang="en-US" sz="1700"/>
              <a:t> is the largest hunger-relief organization in San Diego County providing nutritious food to individuals and families in need in communities throughout the area: </a:t>
            </a:r>
            <a:r>
              <a:rPr lang="en-US" sz="1700">
                <a:hlinkClick r:id="rId10"/>
              </a:rPr>
              <a:t>https://sandiegofoodbank.org/</a:t>
            </a:r>
            <a:r>
              <a:rPr lang="en-US" sz="1700"/>
              <a:t> </a:t>
            </a:r>
          </a:p>
        </p:txBody>
      </p:sp>
    </p:spTree>
    <p:extLst>
      <p:ext uri="{BB962C8B-B14F-4D97-AF65-F5344CB8AC3E}">
        <p14:creationId xmlns:p14="http://schemas.microsoft.com/office/powerpoint/2010/main" val="876766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803" y="199696"/>
            <a:ext cx="8596668" cy="1320800"/>
          </a:xfrm>
        </p:spPr>
        <p:txBody>
          <a:bodyPr/>
          <a:lstStyle/>
          <a:p>
            <a:r>
              <a:rPr lang="en-US"/>
              <a:t>Freedom from </a:t>
            </a:r>
            <a:r>
              <a:rPr lang="en-US" i="1"/>
              <a:t>Want</a:t>
            </a:r>
            <a:r>
              <a:rPr lang="en-US"/>
              <a:t>: Housing</a:t>
            </a:r>
          </a:p>
        </p:txBody>
      </p:sp>
      <p:sp>
        <p:nvSpPr>
          <p:cNvPr id="3" name="Content Placeholder 2"/>
          <p:cNvSpPr>
            <a:spLocks noGrp="1"/>
          </p:cNvSpPr>
          <p:nvPr>
            <p:ph idx="1"/>
          </p:nvPr>
        </p:nvSpPr>
        <p:spPr>
          <a:xfrm>
            <a:off x="262175" y="930879"/>
            <a:ext cx="7620584" cy="1202722"/>
          </a:xfrm>
        </p:spPr>
        <p:txBody>
          <a:bodyPr>
            <a:normAutofit/>
          </a:bodyPr>
          <a:lstStyle/>
          <a:p>
            <a:r>
              <a:rPr lang="en-US" sz="1700" b="1">
                <a:solidFill>
                  <a:schemeClr val="accent1"/>
                </a:solidFill>
              </a:rPr>
              <a:t>211 San Diego – Reentry Services </a:t>
            </a:r>
            <a:r>
              <a:rPr lang="en-US" sz="1700"/>
              <a:t>provides a resource guide with a list of housing options available for individuals released from a local jail or state prison: </a:t>
            </a:r>
            <a:r>
              <a:rPr lang="en-US" sz="1700">
                <a:hlinkClick r:id="rId3"/>
              </a:rPr>
              <a:t>http://211sandiego.org/resources/highlighted-resources/post-incarceration/</a:t>
            </a:r>
            <a:r>
              <a:rPr lang="en-US" sz="1700"/>
              <a:t> </a:t>
            </a:r>
          </a:p>
        </p:txBody>
      </p:sp>
      <p:graphicFrame>
        <p:nvGraphicFramePr>
          <p:cNvPr id="4" name="Diagram 3"/>
          <p:cNvGraphicFramePr/>
          <p:nvPr>
            <p:extLst>
              <p:ext uri="{D42A27DB-BD31-4B8C-83A1-F6EECF244321}">
                <p14:modId xmlns:p14="http://schemas.microsoft.com/office/powerpoint/2010/main" val="4204308279"/>
              </p:ext>
            </p:extLst>
          </p:nvPr>
        </p:nvGraphicFramePr>
        <p:xfrm>
          <a:off x="7497100" y="0"/>
          <a:ext cx="2699025" cy="234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2"/>
          <p:cNvSpPr txBox="1">
            <a:spLocks/>
          </p:cNvSpPr>
          <p:nvPr/>
        </p:nvSpPr>
        <p:spPr>
          <a:xfrm>
            <a:off x="262173" y="2034198"/>
            <a:ext cx="9691124" cy="49444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700" b="1" dirty="0">
                <a:solidFill>
                  <a:schemeClr val="accent1"/>
                </a:solidFill>
              </a:rPr>
              <a:t>Sober Living Housing</a:t>
            </a:r>
          </a:p>
          <a:p>
            <a:pPr lvl="1"/>
            <a:r>
              <a:rPr lang="en-US" sz="1700" dirty="0"/>
              <a:t>For those with MSO (Most Serious Offense), probation will most likely pay for three months of sober living and help with a bus pass when they can.</a:t>
            </a:r>
          </a:p>
          <a:p>
            <a:pPr lvl="1"/>
            <a:r>
              <a:rPr lang="en-US" sz="1700" b="1" dirty="0">
                <a:solidFill>
                  <a:schemeClr val="accent1"/>
                </a:solidFill>
              </a:rPr>
              <a:t>Second Chance Housing</a:t>
            </a:r>
            <a:r>
              <a:rPr lang="en-US" sz="1700" dirty="0"/>
              <a:t> program provides quality and supportive sober living housing: </a:t>
            </a:r>
            <a:r>
              <a:rPr lang="en-US" sz="1700" dirty="0">
                <a:hlinkClick r:id="rId9"/>
              </a:rPr>
              <a:t>https://www.secondchanceprogram.org/housing/</a:t>
            </a:r>
            <a:r>
              <a:rPr lang="en-US" sz="1700" dirty="0"/>
              <a:t> </a:t>
            </a:r>
          </a:p>
          <a:p>
            <a:r>
              <a:rPr lang="en-US" sz="1700" b="1" dirty="0">
                <a:solidFill>
                  <a:schemeClr val="accent1"/>
                </a:solidFill>
              </a:rPr>
              <a:t>Ex-Offender Halfway Houses:</a:t>
            </a:r>
            <a:r>
              <a:rPr lang="en-US" sz="1700" dirty="0"/>
              <a:t> </a:t>
            </a:r>
            <a:r>
              <a:rPr lang="en-US" sz="1700" dirty="0">
                <a:hlinkClick r:id="rId10"/>
              </a:rPr>
              <a:t>http://sandiego.networkofcare.org/mh/services/subcategory.aspx?tax=FF-1850</a:t>
            </a:r>
            <a:r>
              <a:rPr lang="en-US" sz="1700" dirty="0"/>
              <a:t> </a:t>
            </a:r>
          </a:p>
          <a:p>
            <a:r>
              <a:rPr lang="en-US" sz="1700" b="1" dirty="0">
                <a:solidFill>
                  <a:schemeClr val="accent1"/>
                </a:solidFill>
              </a:rPr>
              <a:t>Transitional Housing Program (THP)</a:t>
            </a:r>
            <a:r>
              <a:rPr lang="en-US" sz="1700" dirty="0"/>
              <a:t> is a voluntary program that provides residency and support services to parolees to enable successful reintegration into their communities. The program offers services that focus on Long Term Offenders (LTOs) needs such as employment, job search and placement training, stress management, victim awareness, computer supported literacy, and life skills. Substance Abuse education and a 52-week certified domestic violence program is provided to applicable parolees. Visit </a:t>
            </a:r>
            <a:r>
              <a:rPr lang="en-US" sz="1800" u="sng" dirty="0">
                <a:solidFill>
                  <a:srgbClr val="0563C1"/>
                </a:solidFill>
                <a:effectLst/>
                <a:latin typeface="Arial" panose="020B0604020202020204" pitchFamily="34" charset="0"/>
                <a:ea typeface="Calibri" panose="020F0502020204030204" pitchFamily="34" charset="0"/>
                <a:hlinkClick r:id="rId11"/>
              </a:rPr>
              <a:t>https://www.cdcr.ca.gov/rehabilitation/thp/</a:t>
            </a:r>
            <a:r>
              <a:rPr lang="en-US" sz="1800" u="sng" dirty="0">
                <a:solidFill>
                  <a:srgbClr val="0563C1"/>
                </a:solidFill>
                <a:effectLst/>
                <a:latin typeface="Arial" panose="020B0604020202020204" pitchFamily="34" charset="0"/>
                <a:ea typeface="Calibri" panose="020F0502020204030204" pitchFamily="34" charset="0"/>
              </a:rPr>
              <a:t>  </a:t>
            </a:r>
            <a:r>
              <a:rPr lang="en-US" sz="1700" dirty="0"/>
              <a:t> </a:t>
            </a:r>
          </a:p>
          <a:p>
            <a:pPr lvl="1"/>
            <a:r>
              <a:rPr lang="en-US" sz="1700" b="1" dirty="0">
                <a:solidFill>
                  <a:schemeClr val="accent1"/>
                </a:solidFill>
              </a:rPr>
              <a:t>East County Transitional Living Center</a:t>
            </a:r>
            <a:r>
              <a:rPr lang="en-US" sz="1700" dirty="0"/>
              <a:t> may be an option: </a:t>
            </a:r>
            <a:r>
              <a:rPr lang="en-US" sz="1700" dirty="0">
                <a:hlinkClick r:id="rId12"/>
              </a:rPr>
              <a:t>https://www.ectlc.org/</a:t>
            </a:r>
            <a:r>
              <a:rPr lang="en-US" sz="1700" dirty="0"/>
              <a:t> </a:t>
            </a:r>
          </a:p>
        </p:txBody>
      </p:sp>
    </p:spTree>
    <p:extLst>
      <p:ext uri="{BB962C8B-B14F-4D97-AF65-F5344CB8AC3E}">
        <p14:creationId xmlns:p14="http://schemas.microsoft.com/office/powerpoint/2010/main" val="2819580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Financial Fresh Start&amp;quot;&quot;/&gt;&lt;property id=&quot;20307&quot; value=&quot;256&quot;/&gt;&lt;/object&gt;&lt;object type=&quot;3&quot; unique_id=&quot;10004&quot;&gt;&lt;property id=&quot;20148&quot; value=&quot;5&quot;/&gt;&lt;property id=&quot;20300&quot; value=&quot;Slide 2 - &amp;quot;STARTING FRESH AFTER YOUR RELEASE and MEETING YOUR NEEDS&amp;quot;&quot;/&gt;&lt;property id=&quot;20307&quot; value=&quot;290&quot;/&gt;&lt;/object&gt;&lt;object type=&quot;3&quot; unique_id=&quot;10007&quot;&gt;&lt;property id=&quot;20148&quot; value=&quot;5&quot;/&gt;&lt;property id=&quot;20300&quot; value=&quot;Slide 3 - &amp;quot;What are your needs?&amp;quot;&quot;/&gt;&lt;property id=&quot;20307&quot; value=&quot;259&quot;/&gt;&lt;/object&gt;&lt;object type=&quot;3&quot; unique_id=&quot;10008&quot;&gt;&lt;property id=&quot;20148&quot; value=&quot;5&quot;/&gt;&lt;property id=&quot;20300&quot; value=&quot;Slide 4 - &amp;quot;Freedom from Want&amp;quot;&quot;/&gt;&lt;property id=&quot;20307&quot; value=&quot;269&quot;/&gt;&lt;/object&gt;&lt;object type=&quot;3&quot; unique_id=&quot;10009&quot;&gt;&lt;property id=&quot;20148&quot; value=&quot;5&quot;/&gt;&lt;property id=&quot;20300&quot; value=&quot;Slide 5 - &amp;quot;Freedom from Want: Financial Subsidies and Assistance&amp;quot;&quot;/&gt;&lt;property id=&quot;20307&quot; value=&quot;262&quot;/&gt;&lt;/object&gt;&lt;object type=&quot;3&quot; unique_id=&quot;10010&quot;&gt;&lt;property id=&quot;20148&quot; value=&quot;5&quot;/&gt;&lt;property id=&quot;20300&quot; value=&quot;Slide 6 - &amp;quot;Freedom from Want: Food Subsidies&amp;quot;&quot;/&gt;&lt;property id=&quot;20307&quot; value=&quot;285&quot;/&gt;&lt;/object&gt;&lt;object type=&quot;3&quot; unique_id=&quot;10011&quot;&gt;&lt;property id=&quot;20148&quot; value=&quot;5&quot;/&gt;&lt;property id=&quot;20300&quot; value=&quot;Slide 7 - &amp;quot;Freedom from Want: Housing&amp;quot;&quot;/&gt;&lt;property id=&quot;20307&quot; value=&quot;260&quot;/&gt;&lt;/object&gt;&lt;object type=&quot;3&quot; unique_id=&quot;10012&quot;&gt;&lt;property id=&quot;20148&quot; value=&quot;5&quot;/&gt;&lt;property id=&quot;20300&quot; value=&quot;Slide 8 - &amp;quot;Freedom from Want: Employment&amp;quot;&quot;/&gt;&lt;property id=&quot;20307&quot; value=&quot;261&quot;/&gt;&lt;/object&gt;&lt;object type=&quot;3&quot; unique_id=&quot;10013&quot;&gt;&lt;property id=&quot;20148&quot; value=&quot;5&quot;/&gt;&lt;property id=&quot;20300&quot; value=&quot;Slide 9 - &amp;quot;Freedom from Want: While you are Searching for a Job&amp;quot;&quot;/&gt;&lt;property id=&quot;20307&quot; value=&quot;298&quot;/&gt;&lt;/object&gt;&lt;object type=&quot;3&quot; unique_id=&quot;10014&quot;&gt;&lt;property id=&quot;20148&quot; value=&quot;5&quot;/&gt;&lt;property id=&quot;20300&quot; value=&quot;Slide 10 - &amp;quot;Freedom from Want: Healthcare&amp;quot;&quot;/&gt;&lt;property id=&quot;20307&quot; value=&quot;272&quot;/&gt;&lt;/object&gt;&lt;object type=&quot;3&quot; unique_id=&quot;10015&quot;&gt;&lt;property id=&quot;20148&quot; value=&quot;5&quot;/&gt;&lt;property id=&quot;20300&quot; value=&quot;Slide 11 - &amp;quot;Freedom from Want: Release of your Driver’s License&amp;quot;&quot;/&gt;&lt;property id=&quot;20307&quot; value=&quot;273&quot;/&gt;&lt;/object&gt;&lt;object type=&quot;3&quot; unique_id=&quot;10017&quot;&gt;&lt;property id=&quot;20148&quot; value=&quot;5&quot;/&gt;&lt;property id=&quot;20300&quot; value=&quot;Slide 12 - &amp;quot;Freedom from Fear: Support and Guidance&amp;quot;&quot;/&gt;&lt;property id=&quot;20307&quot; value=&quot;265&quot;/&gt;&lt;/object&gt;&lt;object type=&quot;3&quot; unique_id=&quot;10019&quot;&gt;&lt;property id=&quot;20148&quot; value=&quot;5&quot;/&gt;&lt;property id=&quot;20300&quot; value=&quot;Slide 13 - &amp;quot;Freedom to Grow: Education&amp;quot;&quot;/&gt;&lt;property id=&quot;20307&quot; value=&quot;263&quot;/&gt;&lt;/object&gt;&lt;object type=&quot;3&quot; unique_id=&quot;10020&quot;&gt;&lt;property id=&quot;20148&quot; value=&quot;5&quot;/&gt;&lt;property id=&quot;20300&quot; value=&quot;Slide 15 - &amp;quot;Freedom from Indebtedness&amp;quot;&quot;/&gt;&lt;property id=&quot;20307&quot; value=&quot;286&quot;/&gt;&lt;/object&gt;&lt;object type=&quot;3&quot; unique_id=&quot;10021&quot;&gt;&lt;property id=&quot;20148&quot; value=&quot;5&quot;/&gt;&lt;property id=&quot;20300&quot; value=&quot;Slide 14 - &amp;quot;Legal Assistance to Meet Your Needs&amp;quot;&quot;/&gt;&lt;property id=&quot;20307&quot; value=&quot;293&quot;/&gt;&lt;/object&gt;&lt;object type=&quot;3&quot; unique_id=&quot;10022&quot;&gt;&lt;property id=&quot;20148&quot; value=&quot;5&quot;/&gt;&lt;property id=&quot;20300&quot; value=&quot;Slide 16 - &amp;quot;BANKRUPTCY&amp;quot;&quot;/&gt;&lt;property id=&quot;20307&quot; value=&quot;292&quot;/&gt;&lt;/object&gt;&lt;object type=&quot;3&quot; unique_id=&quot;10023&quot;&gt;&lt;property id=&quot;20148&quot; value=&quot;5&quot;/&gt;&lt;property id=&quot;20300&quot; value=&quot;Slide 17 - &amp;quot;Before filing for Bankruptcy, consider:&amp;quot;&quot;/&gt;&lt;property id=&quot;20307&quot; value=&quot;289&quot;/&gt;&lt;/object&gt;&lt;object type=&quot;3&quot; unique_id=&quot;10024&quot;&gt;&lt;property id=&quot;20148&quot; value=&quot;5&quot;/&gt;&lt;property id=&quot;20300&quot; value=&quot;Slide 18 - &amp;quot;Bankruptcy  Limitations&amp;quot;&quot;/&gt;&lt;property id=&quot;20307&quot; value=&quot;288&quot;/&gt;&lt;/object&gt;&lt;object type=&quot;3&quot; unique_id=&quot;10025&quot;&gt;&lt;property id=&quot;20148&quot; value=&quot;5&quot;/&gt;&lt;property id=&quot;20300&quot; value=&quot;Slide 19 - &amp;quot;How to Treat Fines and Penalties&amp;quot;&quot;/&gt;&lt;property id=&quot;20307&quot; value=&quot;274&quot;/&gt;&lt;/object&gt;&lt;object type=&quot;3&quot; unique_id=&quot;10026&quot;&gt;&lt;property id=&quot;20148&quot; value=&quot;5&quot;/&gt;&lt;property id=&quot;20300&quot; value=&quot;Slide 20 - &amp;quot;Legal Assistance in Bankruptcy&amp;quot;&quot;/&gt;&lt;property id=&quot;20307&quot; value=&quot;287&quot;/&gt;&lt;/object&gt;&lt;object type=&quot;3&quot; unique_id=&quot;10027&quot;&gt;&lt;property id=&quot;20148&quot; value=&quot;5&quot;/&gt;&lt;property id=&quot;20300&quot; value=&quot;Slide 21 - &amp;quot;CREDIT REPAIR&amp;quot;&quot;/&gt;&lt;property id=&quot;20307&quot; value=&quot;294&quot;/&gt;&lt;/object&gt;&lt;object type=&quot;3&quot; unique_id=&quot;10028&quot;&gt;&lt;property id=&quot;20148&quot; value=&quot;5&quot;/&gt;&lt;property id=&quot;20300&quot; value=&quot;Slide 22 - &amp;quot;What Are Credit Reports?&amp;quot;&quot;/&gt;&lt;property id=&quot;20307&quot; value=&quot;279&quot;/&gt;&lt;/object&gt;&lt;object type=&quot;3&quot; unique_id=&quot;10029&quot;&gt;&lt;property id=&quot;20148&quot; value=&quot;5&quot;/&gt;&lt;property id=&quot;20300&quot; value=&quot;Slide 23 - &amp;quot;What Should You Do With Your Credit Report?&amp;quot;&quot;/&gt;&lt;property id=&quot;20307&quot; value=&quot;296&quot;/&gt;&lt;/object&gt;&lt;object type=&quot;3&quot; unique_id=&quot;10030&quot;&gt;&lt;property id=&quot;20148&quot; value=&quot;5&quot;/&gt;&lt;property id=&quot;20300&quot; value=&quot;Slide 24 - &amp;quot;How Do You Get Your Credit Report?&amp;quot;&quot;/&gt;&lt;property id=&quot;20307&quot; value=&quot;280&quot;/&gt;&lt;/object&gt;&lt;object type=&quot;3&quot; unique_id=&quot;10031&quot;&gt;&lt;property id=&quot;20148&quot; value=&quot;5&quot;/&gt;&lt;property id=&quot;20300&quot; value=&quot;Slide 25 - &amp;quot;How Do You Read Your Credit Report?&amp;quot;&quot;/&gt;&lt;property id=&quot;20307&quot; value=&quot;297&quot;/&gt;&lt;/object&gt;&lt;object type=&quot;3&quot; unique_id=&quot;10032&quot;&gt;&lt;property id=&quot;20148&quot; value=&quot;5&quot;/&gt;&lt;property id=&quot;20300&quot; value=&quot;Slide 26 - &amp;quot;How Do You Repair Your Credit?&amp;quot;&quot;/&gt;&lt;property id=&quot;20307&quot; value=&quot;281&quot;/&gt;&lt;/object&gt;&lt;object type=&quot;3&quot; unique_id=&quot;10033&quot;&gt;&lt;property id=&quot;20148&quot; value=&quot;5&quot;/&gt;&lt;property id=&quot;20300&quot; value=&quot;Slide 27 - &amp;quot;How Do You Rebuild Your Credit?&amp;quot;&quot;/&gt;&lt;property id=&quot;20307&quot; value=&quot;282&quot;/&gt;&lt;/object&gt;&lt;object type=&quot;3&quot; unique_id=&quot;10034&quot;&gt;&lt;property id=&quot;20148&quot; value=&quot;5&quot;/&gt;&lt;property id=&quot;20300&quot; value=&quot;Slide 28 - &amp;quot;Rebuilding Your Credit (continued)&amp;quot;&quot;/&gt;&lt;property id=&quot;20307&quot; value=&quot;283&quot;/&gt;&lt;/object&gt;&lt;object type=&quot;3&quot; unique_id=&quot;10035&quot;&gt;&lt;property id=&quot;20148&quot; value=&quot;5&quot;/&gt;&lt;property id=&quot;20300&quot; value=&quot;Slide 29 - &amp;quot;Credit Reports and Employment&amp;quot;&quot;/&gt;&lt;property id=&quot;20307&quot; value=&quot;284&quot;/&gt;&lt;/object&gt;&lt;object type=&quot;3&quot; unique_id=&quot;10036&quot;&gt;&lt;property id=&quot;20148&quot; value=&quot;5&quot;/&gt;&lt;property id=&quot;20300&quot; value=&quot;Slide 30 - &amp;quot;BUDGETING&amp;quot;&quot;/&gt;&lt;property id=&quot;20307&quot; value=&quot;295&quot;/&gt;&lt;/object&gt;&lt;object type=&quot;3&quot; unique_id=&quot;10037&quot;&gt;&lt;property id=&quot;20148&quot; value=&quot;5&quot;/&gt;&lt;property id=&quot;20300&quot; value=&quot;Slide 31 - &amp;quot;What is a Budget?&amp;quot;&quot;/&gt;&lt;property id=&quot;20307&quot; value=&quot;275&quot;/&gt;&lt;/object&gt;&lt;object type=&quot;3&quot; unique_id=&quot;10038&quot;&gt;&lt;property id=&quot;20148&quot; value=&quot;5&quot;/&gt;&lt;property id=&quot;20300&quot; value=&quot;Slide 32 - &amp;quot;Sample Budget&amp;quot;&quot;/&gt;&lt;property id=&quot;20307&quot; value=&quot;276&quot;/&gt;&lt;/object&gt;&lt;object type=&quot;3&quot; unique_id=&quot;10039&quot;&gt;&lt;property id=&quot;20148&quot; value=&quot;5&quot;/&gt;&lt;property id=&quot;20300&quot; value=&quot;Slide 33 - &amp;quot;Budgeting&amp;quot;&quot;/&gt;&lt;property id=&quot;20307&quot; value=&quot;277&quot;/&gt;&lt;/object&gt;&lt;/object&gt;&lt;object type=&quot;8&quot; unique_id=&quot;10080&quot;&gt;&lt;/object&gt;&lt;/object&gt;&lt;/database&gt;"/>
  <p:tag name="SECTOMILLISECCONVERTED"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3BEDF7B2E1474E9BF01090A80C624A" ma:contentTypeVersion="16" ma:contentTypeDescription="Create a new document." ma:contentTypeScope="" ma:versionID="652864886b20316ba8fd126e21b06f94">
  <xsd:schema xmlns:xsd="http://www.w3.org/2001/XMLSchema" xmlns:xs="http://www.w3.org/2001/XMLSchema" xmlns:p="http://schemas.microsoft.com/office/2006/metadata/properties" xmlns:ns2="6e82e7f2-a070-46f9-ba80-aedabfa7f79f" xmlns:ns3="559dfe1a-4fcc-44f8-8958-66b4a50974ce" targetNamespace="http://schemas.microsoft.com/office/2006/metadata/properties" ma:root="true" ma:fieldsID="f7eb2e9b87c80f07b9636643e2897621" ns2:_="" ns3:_="">
    <xsd:import namespace="6e82e7f2-a070-46f9-ba80-aedabfa7f79f"/>
    <xsd:import namespace="559dfe1a-4fcc-44f8-8958-66b4a50974c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82e7f2-a070-46f9-ba80-aedabfa7f79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989dd12-1b81-4168-b976-207fae8c5ff9}" ma:internalName="TaxCatchAll" ma:showField="CatchAllData" ma:web="6e82e7f2-a070-46f9-ba80-aedabfa7f79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9dfe1a-4fcc-44f8-8958-66b4a50974c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53c685-b49a-4750-a801-9692feed1d3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82e7f2-a070-46f9-ba80-aedabfa7f79f" xsi:nil="true"/>
    <lcf76f155ced4ddcb4097134ff3c332f xmlns="559dfe1a-4fcc-44f8-8958-66b4a50974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557BB7-A11F-4B32-A220-DF157FE35948}">
  <ds:schemaRefs>
    <ds:schemaRef ds:uri="http://schemas.microsoft.com/sharepoint/v3/contenttype/forms"/>
  </ds:schemaRefs>
</ds:datastoreItem>
</file>

<file path=customXml/itemProps2.xml><?xml version="1.0" encoding="utf-8"?>
<ds:datastoreItem xmlns:ds="http://schemas.openxmlformats.org/officeDocument/2006/customXml" ds:itemID="{AD868A68-B29D-4446-9EBF-01A5D0D58DB7}">
  <ds:schemaRefs>
    <ds:schemaRef ds:uri="559dfe1a-4fcc-44f8-8958-66b4a50974ce"/>
    <ds:schemaRef ds:uri="6e82e7f2-a070-46f9-ba80-aedabfa7f7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6F9B24-BA07-404C-B24C-E1FE6F56A856}">
  <ds:schemaRefs>
    <ds:schemaRef ds:uri="559dfe1a-4fcc-44f8-8958-66b4a50974ce"/>
    <ds:schemaRef ds:uri="6e82e7f2-a070-46f9-ba80-aedabfa7f79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38</TotalTime>
  <Words>4827</Words>
  <Application>Microsoft Office PowerPoint</Application>
  <PresentationFormat>Widescreen</PresentationFormat>
  <Paragraphs>417</Paragraphs>
  <Slides>36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Times New Roman</vt:lpstr>
      <vt:lpstr>Trebuchet MS</vt:lpstr>
      <vt:lpstr>Wingdings 3</vt:lpstr>
      <vt:lpstr>Facet</vt:lpstr>
      <vt:lpstr>Financial Fresh Start</vt:lpstr>
      <vt:lpstr>STARTING FRESH AFTER YOUR RELEASE and MEETING YOUR NEEDS</vt:lpstr>
      <vt:lpstr>What are your needs?</vt:lpstr>
      <vt:lpstr>Freedom from Want</vt:lpstr>
      <vt:lpstr>Freedom from Want: Financial Subsidies and Assistance</vt:lpstr>
      <vt:lpstr>Freedom from Want: Financial Subsidies and Assistance</vt:lpstr>
      <vt:lpstr>PowerPoint Presentation</vt:lpstr>
      <vt:lpstr>Freedom from Want: Food Subsidies</vt:lpstr>
      <vt:lpstr>Freedom from Want: Housing</vt:lpstr>
      <vt:lpstr>Freedom from Want: Housing  Assistance Programs</vt:lpstr>
      <vt:lpstr>Freedom from Want: Employment</vt:lpstr>
      <vt:lpstr>Freedom from Want: While you are Searching for a Job</vt:lpstr>
      <vt:lpstr>Freedom from Want: Healthcare</vt:lpstr>
      <vt:lpstr>Freedom from Want: Release of your Driver’s License</vt:lpstr>
      <vt:lpstr>Freedom from Fear: Support and Guidance</vt:lpstr>
      <vt:lpstr>Freedom to Grow: Education</vt:lpstr>
      <vt:lpstr>Legal Assistance to Meet Your Needs</vt:lpstr>
      <vt:lpstr>Freedom from Indebtedness</vt:lpstr>
      <vt:lpstr>BANKRUPTCY</vt:lpstr>
      <vt:lpstr>Before filing for Bankruptcy, consider:</vt:lpstr>
      <vt:lpstr>Bankruptcy  Limitations</vt:lpstr>
      <vt:lpstr>How to Treat Fines and Penalties</vt:lpstr>
      <vt:lpstr>Legal Assistance in Bankruptcy</vt:lpstr>
      <vt:lpstr>CREDIT REPAIR</vt:lpstr>
      <vt:lpstr>What Are Credit Reports?</vt:lpstr>
      <vt:lpstr>What Should You Do With Your Credit Report?</vt:lpstr>
      <vt:lpstr>How Do You Get Your Credit Report?</vt:lpstr>
      <vt:lpstr>How Do You Read Your Credit Report?</vt:lpstr>
      <vt:lpstr>How Do You Repair Your Credit?</vt:lpstr>
      <vt:lpstr>How Do You Rebuild Your Credit?</vt:lpstr>
      <vt:lpstr>Rebuilding Your Credit (continued)</vt:lpstr>
      <vt:lpstr>Credit Reports and Employment</vt:lpstr>
      <vt:lpstr>BUDGETING</vt:lpstr>
      <vt:lpstr>What is a Budget?</vt:lpstr>
      <vt:lpstr>Sample Budget</vt:lpstr>
      <vt:lpstr>Budgeting</vt:lpstr>
    </vt:vector>
  </TitlesOfParts>
  <Company>U.S. Bankruptcy Court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Incarcerated Women and Ex-Offenders</dc:title>
  <dc:creator>ch1 ex2</dc:creator>
  <cp:lastModifiedBy>Michele McConnell</cp:lastModifiedBy>
  <cp:revision>10</cp:revision>
  <dcterms:created xsi:type="dcterms:W3CDTF">2018-06-04T16:13:55Z</dcterms:created>
  <dcterms:modified xsi:type="dcterms:W3CDTF">2023-08-16T18:56:21Z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0x010100DF3BEDF7B2E1474E9BF01090A80C624A</vt:lpwstr>
  </property>
  <property fmtid="{D5CDD505-2E9C-101B-9397-08002B2CF9AE}" pid="3" name="MediaServiceImageTags">
    <vt:lpwstr/>
  </property>
</Properties>
</file>